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65" r:id="rId1"/>
    <p:sldMasterId id="2147484478" r:id="rId2"/>
    <p:sldMasterId id="2147484520" r:id="rId3"/>
    <p:sldMasterId id="2147484548" r:id="rId4"/>
  </p:sldMasterIdLst>
  <p:notesMasterIdLst>
    <p:notesMasterId r:id="rId116"/>
  </p:notesMasterIdLst>
  <p:handoutMasterIdLst>
    <p:handoutMasterId r:id="rId117"/>
  </p:handoutMasterIdLst>
  <p:sldIdLst>
    <p:sldId id="1066" r:id="rId5"/>
    <p:sldId id="1047" r:id="rId6"/>
    <p:sldId id="1059" r:id="rId7"/>
    <p:sldId id="2219" r:id="rId8"/>
    <p:sldId id="2222" r:id="rId9"/>
    <p:sldId id="2221" r:id="rId10"/>
    <p:sldId id="1197" r:id="rId11"/>
    <p:sldId id="1198" r:id="rId12"/>
    <p:sldId id="2322" r:id="rId13"/>
    <p:sldId id="2321" r:id="rId14"/>
    <p:sldId id="2317" r:id="rId15"/>
    <p:sldId id="1282" r:id="rId16"/>
    <p:sldId id="1283" r:id="rId17"/>
    <p:sldId id="1284" r:id="rId18"/>
    <p:sldId id="2308" r:id="rId19"/>
    <p:sldId id="917" r:id="rId20"/>
    <p:sldId id="2309" r:id="rId21"/>
    <p:sldId id="2313" r:id="rId22"/>
    <p:sldId id="423" r:id="rId23"/>
    <p:sldId id="1143" r:id="rId24"/>
    <p:sldId id="1200" r:id="rId25"/>
    <p:sldId id="1204" r:id="rId26"/>
    <p:sldId id="1154" r:id="rId27"/>
    <p:sldId id="1159" r:id="rId28"/>
    <p:sldId id="1167" r:id="rId29"/>
    <p:sldId id="599" r:id="rId30"/>
    <p:sldId id="1201" r:id="rId31"/>
    <p:sldId id="1242" r:id="rId32"/>
    <p:sldId id="1202" r:id="rId33"/>
    <p:sldId id="1507" r:id="rId34"/>
    <p:sldId id="2318" r:id="rId35"/>
    <p:sldId id="1508" r:id="rId36"/>
    <p:sldId id="1509" r:id="rId37"/>
    <p:sldId id="1510" r:id="rId38"/>
    <p:sldId id="567" r:id="rId39"/>
    <p:sldId id="1220" r:id="rId40"/>
    <p:sldId id="1227" r:id="rId41"/>
    <p:sldId id="1224" r:id="rId42"/>
    <p:sldId id="1225" r:id="rId43"/>
    <p:sldId id="1226" r:id="rId44"/>
    <p:sldId id="2259" r:id="rId45"/>
    <p:sldId id="1221" r:id="rId46"/>
    <p:sldId id="1222" r:id="rId47"/>
    <p:sldId id="1081" r:id="rId48"/>
    <p:sldId id="2215" r:id="rId49"/>
    <p:sldId id="2319" r:id="rId50"/>
    <p:sldId id="2314" r:id="rId51"/>
    <p:sldId id="2224" r:id="rId52"/>
    <p:sldId id="2228" r:id="rId53"/>
    <p:sldId id="2225" r:id="rId54"/>
    <p:sldId id="2226" r:id="rId55"/>
    <p:sldId id="2227" r:id="rId56"/>
    <p:sldId id="2315" r:id="rId57"/>
    <p:sldId id="2223" r:id="rId58"/>
    <p:sldId id="2316" r:id="rId59"/>
    <p:sldId id="538" r:id="rId60"/>
    <p:sldId id="1319" r:id="rId61"/>
    <p:sldId id="1320" r:id="rId62"/>
    <p:sldId id="2311" r:id="rId63"/>
    <p:sldId id="1290" r:id="rId64"/>
    <p:sldId id="1305" r:id="rId65"/>
    <p:sldId id="2320" r:id="rId66"/>
    <p:sldId id="302" r:id="rId67"/>
    <p:sldId id="305" r:id="rId68"/>
    <p:sldId id="1298" r:id="rId69"/>
    <p:sldId id="338" r:id="rId70"/>
    <p:sldId id="1291" r:id="rId71"/>
    <p:sldId id="1326" r:id="rId72"/>
    <p:sldId id="279" r:id="rId73"/>
    <p:sldId id="1300" r:id="rId74"/>
    <p:sldId id="1303" r:id="rId75"/>
    <p:sldId id="1301" r:id="rId76"/>
    <p:sldId id="1304" r:id="rId77"/>
    <p:sldId id="1302" r:id="rId78"/>
    <p:sldId id="335" r:id="rId79"/>
    <p:sldId id="337" r:id="rId80"/>
    <p:sldId id="342" r:id="rId81"/>
    <p:sldId id="336" r:id="rId82"/>
    <p:sldId id="1324" r:id="rId83"/>
    <p:sldId id="2220" r:id="rId84"/>
    <p:sldId id="1074" r:id="rId85"/>
    <p:sldId id="1076" r:id="rId86"/>
    <p:sldId id="1231" r:id="rId87"/>
    <p:sldId id="1168" r:id="rId88"/>
    <p:sldId id="1077" r:id="rId89"/>
    <p:sldId id="1240" r:id="rId90"/>
    <p:sldId id="1078" r:id="rId91"/>
    <p:sldId id="1169" r:id="rId92"/>
    <p:sldId id="1170" r:id="rId93"/>
    <p:sldId id="1171" r:id="rId94"/>
    <p:sldId id="1174" r:id="rId95"/>
    <p:sldId id="1172" r:id="rId96"/>
    <p:sldId id="1173" r:id="rId97"/>
    <p:sldId id="618" r:id="rId98"/>
    <p:sldId id="2216" r:id="rId99"/>
    <p:sldId id="2312" r:id="rId100"/>
    <p:sldId id="2217" r:id="rId101"/>
    <p:sldId id="1176" r:id="rId102"/>
    <p:sldId id="1178" r:id="rId103"/>
    <p:sldId id="1237" r:id="rId104"/>
    <p:sldId id="1238" r:id="rId105"/>
    <p:sldId id="1239" r:id="rId106"/>
    <p:sldId id="2310" r:id="rId107"/>
    <p:sldId id="333" r:id="rId108"/>
    <p:sldId id="329" r:id="rId109"/>
    <p:sldId id="331" r:id="rId110"/>
    <p:sldId id="1065" r:id="rId111"/>
    <p:sldId id="1060" r:id="rId112"/>
    <p:sldId id="1230" r:id="rId113"/>
    <p:sldId id="1215" r:id="rId114"/>
    <p:sldId id="1216" r:id="rId115"/>
  </p:sldIdLst>
  <p:sldSz cx="9144000" cy="6858000" type="screen4x3"/>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3333"/>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426" autoAdjust="0"/>
    <p:restoredTop sz="86501" autoAdjust="0"/>
  </p:normalViewPr>
  <p:slideViewPr>
    <p:cSldViewPr snapToObjects="1">
      <p:cViewPr varScale="1">
        <p:scale>
          <a:sx n="63" d="100"/>
          <a:sy n="63" d="100"/>
        </p:scale>
        <p:origin x="1110" y="60"/>
      </p:cViewPr>
      <p:guideLst>
        <p:guide orient="horz" pos="2160"/>
        <p:guide pos="2880"/>
      </p:guideLst>
    </p:cSldViewPr>
  </p:slideViewPr>
  <p:outlineViewPr>
    <p:cViewPr>
      <p:scale>
        <a:sx n="33" d="100"/>
        <a:sy n="33" d="100"/>
      </p:scale>
      <p:origin x="6" y="20442"/>
    </p:cViewPr>
  </p:outlineViewPr>
  <p:notesTextViewPr>
    <p:cViewPr>
      <p:scale>
        <a:sx n="100" d="100"/>
        <a:sy n="100" d="100"/>
      </p:scale>
      <p:origin x="0" y="0"/>
    </p:cViewPr>
  </p:notesTextViewPr>
  <p:sorterViewPr>
    <p:cViewPr>
      <p:scale>
        <a:sx n="59" d="100"/>
        <a:sy n="59" d="100"/>
      </p:scale>
      <p:origin x="0" y="-1908"/>
    </p:cViewPr>
  </p:sorterViewPr>
  <p:notesViewPr>
    <p:cSldViewPr snapToObjects="1">
      <p:cViewPr>
        <p:scale>
          <a:sx n="100" d="100"/>
          <a:sy n="100" d="100"/>
        </p:scale>
        <p:origin x="-864" y="324"/>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41" tIns="46570" rIns="93141" bIns="46570" numCol="1" anchor="t" anchorCtr="0" compatLnSpc="1">
            <a:prstTxWarp prst="textNoShape">
              <a:avLst/>
            </a:prstTxWarp>
          </a:bodyPr>
          <a:lstStyle>
            <a:lvl1pPr defTabSz="931863">
              <a:defRPr sz="1200">
                <a:latin typeface="Arial" pitchFamily="34" charset="0"/>
              </a:defRPr>
            </a:lvl1pPr>
          </a:lstStyle>
          <a:p>
            <a:pPr>
              <a:defRPr/>
            </a:pPr>
            <a:endParaRPr lang="en-US"/>
          </a:p>
        </p:txBody>
      </p:sp>
      <p:sp>
        <p:nvSpPr>
          <p:cNvPr id="3379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3141" tIns="46570" rIns="93141" bIns="46570" numCol="1" anchor="t" anchorCtr="0" compatLnSpc="1">
            <a:prstTxWarp prst="textNoShape">
              <a:avLst/>
            </a:prstTxWarp>
          </a:bodyPr>
          <a:lstStyle>
            <a:lvl1pPr algn="r" defTabSz="931863">
              <a:defRPr sz="1200">
                <a:latin typeface="Arial" pitchFamily="34" charset="0"/>
              </a:defRPr>
            </a:lvl1pPr>
          </a:lstStyle>
          <a:p>
            <a:pPr>
              <a:defRPr/>
            </a:pPr>
            <a:endParaRPr lang="en-US"/>
          </a:p>
        </p:txBody>
      </p:sp>
      <p:sp>
        <p:nvSpPr>
          <p:cNvPr id="33796"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3141" tIns="46570" rIns="93141" bIns="46570" numCol="1" anchor="b" anchorCtr="0" compatLnSpc="1">
            <a:prstTxWarp prst="textNoShape">
              <a:avLst/>
            </a:prstTxWarp>
          </a:bodyPr>
          <a:lstStyle>
            <a:lvl1pPr defTabSz="931863">
              <a:defRPr sz="1200">
                <a:latin typeface="Arial" pitchFamily="34" charset="0"/>
              </a:defRPr>
            </a:lvl1pPr>
          </a:lstStyle>
          <a:p>
            <a:pPr>
              <a:defRPr/>
            </a:pPr>
            <a:endParaRPr lang="en-US"/>
          </a:p>
        </p:txBody>
      </p:sp>
      <p:sp>
        <p:nvSpPr>
          <p:cNvPr id="33797"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3141" tIns="46570" rIns="93141" bIns="46570" numCol="1" anchor="b" anchorCtr="0" compatLnSpc="1">
            <a:prstTxWarp prst="textNoShape">
              <a:avLst/>
            </a:prstTxWarp>
          </a:bodyPr>
          <a:lstStyle>
            <a:lvl1pPr algn="r" defTabSz="931863">
              <a:defRPr sz="1200">
                <a:latin typeface="Arial" pitchFamily="34" charset="0"/>
              </a:defRPr>
            </a:lvl1pPr>
          </a:lstStyle>
          <a:p>
            <a:pPr>
              <a:defRPr/>
            </a:pPr>
            <a:fld id="{FC1537ED-0DCA-4856-9EEB-B9281E3A77ED}" type="slidenum">
              <a:rPr lang="en-US"/>
              <a:pPr>
                <a:defRPr/>
              </a:pPr>
              <a:t>‹#›</a:t>
            </a:fld>
            <a:endParaRPr lang="en-US" dirty="0"/>
          </a:p>
        </p:txBody>
      </p:sp>
    </p:spTree>
    <p:extLst>
      <p:ext uri="{BB962C8B-B14F-4D97-AF65-F5344CB8AC3E}">
        <p14:creationId xmlns:p14="http://schemas.microsoft.com/office/powerpoint/2010/main" val="36339078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65138"/>
          </a:xfrm>
          <a:prstGeom prst="rect">
            <a:avLst/>
          </a:prstGeom>
          <a:noFill/>
          <a:ln w="12700" cap="sq">
            <a:noFill/>
            <a:miter lim="800000"/>
            <a:headEnd type="none" w="sm" len="sm"/>
            <a:tailEnd type="none" w="sm" len="sm"/>
          </a:ln>
          <a:effectLst/>
        </p:spPr>
        <p:txBody>
          <a:bodyPr vert="horz" wrap="square" lIns="93141" tIns="46570" rIns="93141" bIns="46570" numCol="1" anchor="t" anchorCtr="0" compatLnSpc="1">
            <a:prstTxWarp prst="textNoShape">
              <a:avLst/>
            </a:prstTxWarp>
          </a:bodyPr>
          <a:lstStyle>
            <a:lvl1pPr defTabSz="931863">
              <a:defRPr sz="1200">
                <a:latin typeface="Arial" pitchFamily="34" charset="0"/>
              </a:defRPr>
            </a:lvl1pPr>
          </a:lstStyle>
          <a:p>
            <a:pPr>
              <a:defRPr/>
            </a:pPr>
            <a:endParaRPr lang="en-US"/>
          </a:p>
        </p:txBody>
      </p:sp>
      <p:sp>
        <p:nvSpPr>
          <p:cNvPr id="110595" name="Rectangle 3"/>
          <p:cNvSpPr>
            <a:spLocks noGrp="1" noChangeArrowheads="1"/>
          </p:cNvSpPr>
          <p:nvPr>
            <p:ph type="dt" idx="1"/>
          </p:nvPr>
        </p:nvSpPr>
        <p:spPr bwMode="auto">
          <a:xfrm>
            <a:off x="3886200" y="0"/>
            <a:ext cx="2971800" cy="465138"/>
          </a:xfrm>
          <a:prstGeom prst="rect">
            <a:avLst/>
          </a:prstGeom>
          <a:noFill/>
          <a:ln w="12700" cap="sq">
            <a:noFill/>
            <a:miter lim="800000"/>
            <a:headEnd type="none" w="sm" len="sm"/>
            <a:tailEnd type="none" w="sm" len="sm"/>
          </a:ln>
          <a:effectLst/>
        </p:spPr>
        <p:txBody>
          <a:bodyPr vert="horz" wrap="square" lIns="93141" tIns="46570" rIns="93141" bIns="46570" numCol="1" anchor="t" anchorCtr="0" compatLnSpc="1">
            <a:prstTxWarp prst="textNoShape">
              <a:avLst/>
            </a:prstTxWarp>
          </a:bodyPr>
          <a:lstStyle>
            <a:lvl1pPr algn="r" defTabSz="931863">
              <a:defRPr sz="1200">
                <a:latin typeface="Arial" pitchFamily="34"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5"/>
          <p:cNvSpPr>
            <a:spLocks noGrp="1" noChangeArrowheads="1"/>
          </p:cNvSpPr>
          <p:nvPr>
            <p:ph type="body" sz="quarter" idx="3"/>
          </p:nvPr>
        </p:nvSpPr>
        <p:spPr bwMode="auto">
          <a:xfrm>
            <a:off x="914400" y="4416425"/>
            <a:ext cx="5029200" cy="4183063"/>
          </a:xfrm>
          <a:prstGeom prst="rect">
            <a:avLst/>
          </a:prstGeom>
          <a:noFill/>
          <a:ln w="12700" cap="sq">
            <a:noFill/>
            <a:miter lim="800000"/>
            <a:headEnd type="none" w="sm" len="sm"/>
            <a:tailEnd type="none" w="sm" len="sm"/>
          </a:ln>
          <a:effectLst/>
        </p:spPr>
        <p:txBody>
          <a:bodyPr vert="horz" wrap="square" lIns="93141" tIns="46570" rIns="93141" bIns="465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p:cNvSpPr>
            <a:spLocks noGrp="1" noChangeArrowheads="1"/>
          </p:cNvSpPr>
          <p:nvPr>
            <p:ph type="ftr" sz="quarter" idx="4"/>
          </p:nvPr>
        </p:nvSpPr>
        <p:spPr bwMode="auto">
          <a:xfrm>
            <a:off x="0" y="8831263"/>
            <a:ext cx="2971800" cy="465137"/>
          </a:xfrm>
          <a:prstGeom prst="rect">
            <a:avLst/>
          </a:prstGeom>
          <a:noFill/>
          <a:ln w="12700" cap="sq">
            <a:noFill/>
            <a:miter lim="800000"/>
            <a:headEnd type="none" w="sm" len="sm"/>
            <a:tailEnd type="none" w="sm" len="sm"/>
          </a:ln>
          <a:effectLst/>
        </p:spPr>
        <p:txBody>
          <a:bodyPr vert="horz" wrap="square" lIns="93141" tIns="46570" rIns="93141" bIns="46570" numCol="1" anchor="b" anchorCtr="0" compatLnSpc="1">
            <a:prstTxWarp prst="textNoShape">
              <a:avLst/>
            </a:prstTxWarp>
          </a:bodyPr>
          <a:lstStyle>
            <a:lvl1pPr defTabSz="931863">
              <a:defRPr sz="1200">
                <a:latin typeface="Arial" pitchFamily="34" charset="0"/>
              </a:defRPr>
            </a:lvl1pPr>
          </a:lstStyle>
          <a:p>
            <a:pPr>
              <a:defRPr/>
            </a:pPr>
            <a:endParaRPr lang="en-US"/>
          </a:p>
        </p:txBody>
      </p:sp>
      <p:sp>
        <p:nvSpPr>
          <p:cNvPr id="110599" name="Rectangle 7"/>
          <p:cNvSpPr>
            <a:spLocks noGrp="1" noChangeArrowheads="1"/>
          </p:cNvSpPr>
          <p:nvPr>
            <p:ph type="sldNum" sz="quarter" idx="5"/>
          </p:nvPr>
        </p:nvSpPr>
        <p:spPr bwMode="auto">
          <a:xfrm>
            <a:off x="3886200" y="8831263"/>
            <a:ext cx="2971800" cy="465137"/>
          </a:xfrm>
          <a:prstGeom prst="rect">
            <a:avLst/>
          </a:prstGeom>
          <a:noFill/>
          <a:ln w="12700" cap="sq">
            <a:noFill/>
            <a:miter lim="800000"/>
            <a:headEnd type="none" w="sm" len="sm"/>
            <a:tailEnd type="none" w="sm" len="sm"/>
          </a:ln>
          <a:effectLst/>
        </p:spPr>
        <p:txBody>
          <a:bodyPr vert="horz" wrap="square" lIns="93141" tIns="46570" rIns="93141" bIns="46570" numCol="1" anchor="b" anchorCtr="0" compatLnSpc="1">
            <a:prstTxWarp prst="textNoShape">
              <a:avLst/>
            </a:prstTxWarp>
          </a:bodyPr>
          <a:lstStyle>
            <a:lvl1pPr algn="r" defTabSz="931863">
              <a:defRPr sz="1200">
                <a:latin typeface="Arial" pitchFamily="34" charset="0"/>
              </a:defRPr>
            </a:lvl1pPr>
          </a:lstStyle>
          <a:p>
            <a:pPr>
              <a:defRPr/>
            </a:pPr>
            <a:fld id="{B406771D-4FD2-418A-AE18-1DC28D836C13}" type="slidenum">
              <a:rPr lang="en-US"/>
              <a:pPr>
                <a:defRPr/>
              </a:pPr>
              <a:t>‹#›</a:t>
            </a:fld>
            <a:endParaRPr lang="en-US" dirty="0"/>
          </a:p>
        </p:txBody>
      </p:sp>
    </p:spTree>
    <p:extLst>
      <p:ext uri="{BB962C8B-B14F-4D97-AF65-F5344CB8AC3E}">
        <p14:creationId xmlns:p14="http://schemas.microsoft.com/office/powerpoint/2010/main" val="8805598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a:defRPr sz="2400">
                <a:solidFill>
                  <a:schemeClr val="tx1"/>
                </a:solidFill>
                <a:latin typeface="Arial" pitchFamily="34" charset="0"/>
              </a:defRPr>
            </a:lvl1pPr>
            <a:lvl2pPr marL="742950" indent="-285750" defTabSz="931863">
              <a:defRPr sz="2400">
                <a:solidFill>
                  <a:schemeClr val="tx1"/>
                </a:solidFill>
                <a:latin typeface="Arial" pitchFamily="34" charset="0"/>
              </a:defRPr>
            </a:lvl2pPr>
            <a:lvl3pPr marL="1143000" indent="-228600" defTabSz="931863">
              <a:defRPr sz="2400">
                <a:solidFill>
                  <a:schemeClr val="tx1"/>
                </a:solidFill>
                <a:latin typeface="Arial" pitchFamily="34" charset="0"/>
              </a:defRPr>
            </a:lvl3pPr>
            <a:lvl4pPr marL="1600200" indent="-228600" defTabSz="931863">
              <a:defRPr sz="2400">
                <a:solidFill>
                  <a:schemeClr val="tx1"/>
                </a:solidFill>
                <a:latin typeface="Arial" pitchFamily="34" charset="0"/>
              </a:defRPr>
            </a:lvl4pPr>
            <a:lvl5pPr marL="2057400" indent="-228600" defTabSz="931863">
              <a:defRPr sz="2400">
                <a:solidFill>
                  <a:schemeClr val="tx1"/>
                </a:solidFill>
                <a:latin typeface="Arial" pitchFamily="34" charset="0"/>
              </a:defRPr>
            </a:lvl5pPr>
            <a:lvl6pPr marL="2514600" indent="-228600" defTabSz="931863" eaLnBrk="0" fontAlgn="base" hangingPunct="0">
              <a:spcBef>
                <a:spcPct val="0"/>
              </a:spcBef>
              <a:spcAft>
                <a:spcPct val="0"/>
              </a:spcAft>
              <a:defRPr sz="2400">
                <a:solidFill>
                  <a:schemeClr val="tx1"/>
                </a:solidFill>
                <a:latin typeface="Arial" pitchFamily="34" charset="0"/>
              </a:defRPr>
            </a:lvl6pPr>
            <a:lvl7pPr marL="2971800" indent="-228600" defTabSz="931863" eaLnBrk="0" fontAlgn="base" hangingPunct="0">
              <a:spcBef>
                <a:spcPct val="0"/>
              </a:spcBef>
              <a:spcAft>
                <a:spcPct val="0"/>
              </a:spcAft>
              <a:defRPr sz="2400">
                <a:solidFill>
                  <a:schemeClr val="tx1"/>
                </a:solidFill>
                <a:latin typeface="Arial" pitchFamily="34" charset="0"/>
              </a:defRPr>
            </a:lvl7pPr>
            <a:lvl8pPr marL="3429000" indent="-228600" defTabSz="931863" eaLnBrk="0" fontAlgn="base" hangingPunct="0">
              <a:spcBef>
                <a:spcPct val="0"/>
              </a:spcBef>
              <a:spcAft>
                <a:spcPct val="0"/>
              </a:spcAft>
              <a:defRPr sz="2400">
                <a:solidFill>
                  <a:schemeClr val="tx1"/>
                </a:solidFill>
                <a:latin typeface="Arial" pitchFamily="34" charset="0"/>
              </a:defRPr>
            </a:lvl8pPr>
            <a:lvl9pPr marL="3886200" indent="-228600" defTabSz="931863" eaLnBrk="0" fontAlgn="base" hangingPunct="0">
              <a:spcBef>
                <a:spcPct val="0"/>
              </a:spcBef>
              <a:spcAft>
                <a:spcPct val="0"/>
              </a:spcAft>
              <a:defRPr sz="2400">
                <a:solidFill>
                  <a:schemeClr val="tx1"/>
                </a:solidFill>
                <a:latin typeface="Arial" pitchFamily="34" charset="0"/>
              </a:defRPr>
            </a:lvl9pPr>
          </a:lstStyle>
          <a:p>
            <a:fld id="{5DBBDD0F-F9C1-4D34-82C5-1EF40ED5D43C}" type="slidenum">
              <a:rPr lang="en-US" sz="1200" smtClean="0"/>
              <a:pPr/>
              <a:t>1</a:t>
            </a:fld>
            <a:endParaRPr lang="en-US" sz="1200"/>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xfrm>
            <a:off x="1193800" y="4421189"/>
            <a:ext cx="5027613" cy="4183062"/>
          </a:xfrm>
          <a:solidFill>
            <a:srgbClr val="FFFFFF"/>
          </a:solidFill>
          <a:ln>
            <a:solidFill>
              <a:srgbClr val="000000"/>
            </a:solidFill>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p:cNvSpPr txBox="1">
            <a:spLocks noGrp="1" noChangeArrowheads="1"/>
          </p:cNvSpPr>
          <p:nvPr/>
        </p:nvSpPr>
        <p:spPr bwMode="auto">
          <a:xfrm>
            <a:off x="3884354" y="8829849"/>
            <a:ext cx="2972108" cy="46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nchor="b"/>
          <a:lstStyle>
            <a:lvl1pPr defTabSz="930275">
              <a:defRPr sz="2400">
                <a:solidFill>
                  <a:schemeClr val="tx1"/>
                </a:solidFill>
                <a:latin typeface="Arial" pitchFamily="34" charset="0"/>
              </a:defRPr>
            </a:lvl1pPr>
            <a:lvl2pPr marL="742950" indent="-285750" defTabSz="930275">
              <a:defRPr sz="2400">
                <a:solidFill>
                  <a:schemeClr val="tx1"/>
                </a:solidFill>
                <a:latin typeface="Arial" pitchFamily="34" charset="0"/>
              </a:defRPr>
            </a:lvl2pPr>
            <a:lvl3pPr marL="1143000" indent="-228600" defTabSz="930275">
              <a:defRPr sz="2400">
                <a:solidFill>
                  <a:schemeClr val="tx1"/>
                </a:solidFill>
                <a:latin typeface="Arial" pitchFamily="34" charset="0"/>
              </a:defRPr>
            </a:lvl3pPr>
            <a:lvl4pPr marL="1600200" indent="-228600" defTabSz="930275">
              <a:defRPr sz="2400">
                <a:solidFill>
                  <a:schemeClr val="tx1"/>
                </a:solidFill>
                <a:latin typeface="Arial" pitchFamily="34" charset="0"/>
              </a:defRPr>
            </a:lvl4pPr>
            <a:lvl5pPr marL="2057400" indent="-228600" defTabSz="930275">
              <a:defRPr sz="2400">
                <a:solidFill>
                  <a:schemeClr val="tx1"/>
                </a:solidFill>
                <a:latin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D02783AB-09D7-47A4-BD95-9B33801176CF}"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63907" name="Rectangle 7"/>
          <p:cNvSpPr txBox="1">
            <a:spLocks noGrp="1" noChangeArrowheads="1"/>
          </p:cNvSpPr>
          <p:nvPr/>
        </p:nvSpPr>
        <p:spPr bwMode="auto">
          <a:xfrm>
            <a:off x="3885892" y="8831423"/>
            <a:ext cx="2972108" cy="46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116" tIns="46557" rIns="93116" bIns="46557" anchor="b"/>
          <a:lstStyle>
            <a:lvl1pPr defTabSz="947738">
              <a:defRPr sz="2400">
                <a:solidFill>
                  <a:schemeClr val="tx1"/>
                </a:solidFill>
                <a:latin typeface="Arial" pitchFamily="34" charset="0"/>
              </a:defRPr>
            </a:lvl1pPr>
            <a:lvl2pPr marL="742950" indent="-285750" defTabSz="947738">
              <a:defRPr sz="2400">
                <a:solidFill>
                  <a:schemeClr val="tx1"/>
                </a:solidFill>
                <a:latin typeface="Arial" pitchFamily="34" charset="0"/>
              </a:defRPr>
            </a:lvl2pPr>
            <a:lvl3pPr marL="1143000" indent="-228600" defTabSz="947738">
              <a:defRPr sz="2400">
                <a:solidFill>
                  <a:schemeClr val="tx1"/>
                </a:solidFill>
                <a:latin typeface="Arial" pitchFamily="34" charset="0"/>
              </a:defRPr>
            </a:lvl3pPr>
            <a:lvl4pPr marL="1600200" indent="-228600" defTabSz="947738">
              <a:defRPr sz="2400">
                <a:solidFill>
                  <a:schemeClr val="tx1"/>
                </a:solidFill>
                <a:latin typeface="Arial" pitchFamily="34" charset="0"/>
              </a:defRPr>
            </a:lvl4pPr>
            <a:lvl5pPr marL="2057400" indent="-228600" defTabSz="947738">
              <a:defRPr sz="2400">
                <a:solidFill>
                  <a:schemeClr val="tx1"/>
                </a:solidFill>
                <a:latin typeface="Arial" pitchFamily="34" charset="0"/>
              </a:defRPr>
            </a:lvl5pPr>
            <a:lvl6pPr marL="2514600" indent="-228600" defTabSz="947738" eaLnBrk="0" fontAlgn="base" hangingPunct="0">
              <a:spcBef>
                <a:spcPct val="0"/>
              </a:spcBef>
              <a:spcAft>
                <a:spcPct val="0"/>
              </a:spcAft>
              <a:defRPr sz="2400">
                <a:solidFill>
                  <a:schemeClr val="tx1"/>
                </a:solidFill>
                <a:latin typeface="Arial" pitchFamily="34" charset="0"/>
              </a:defRPr>
            </a:lvl6pPr>
            <a:lvl7pPr marL="2971800" indent="-228600" defTabSz="947738" eaLnBrk="0" fontAlgn="base" hangingPunct="0">
              <a:spcBef>
                <a:spcPct val="0"/>
              </a:spcBef>
              <a:spcAft>
                <a:spcPct val="0"/>
              </a:spcAft>
              <a:defRPr sz="2400">
                <a:solidFill>
                  <a:schemeClr val="tx1"/>
                </a:solidFill>
                <a:latin typeface="Arial" pitchFamily="34" charset="0"/>
              </a:defRPr>
            </a:lvl7pPr>
            <a:lvl8pPr marL="3429000" indent="-228600" defTabSz="947738" eaLnBrk="0" fontAlgn="base" hangingPunct="0">
              <a:spcBef>
                <a:spcPct val="0"/>
              </a:spcBef>
              <a:spcAft>
                <a:spcPct val="0"/>
              </a:spcAft>
              <a:defRPr sz="2400">
                <a:solidFill>
                  <a:schemeClr val="tx1"/>
                </a:solidFill>
                <a:latin typeface="Arial" pitchFamily="34" charset="0"/>
              </a:defRPr>
            </a:lvl8pPr>
            <a:lvl9pPr marL="3886200" indent="-228600" defTabSz="947738" eaLnBrk="0" fontAlgn="base" hangingPunct="0">
              <a:spcBef>
                <a:spcPct val="0"/>
              </a:spcBef>
              <a:spcAft>
                <a:spcPct val="0"/>
              </a:spcAft>
              <a:defRPr sz="2400">
                <a:solidFill>
                  <a:schemeClr val="tx1"/>
                </a:solidFill>
                <a:latin typeface="Arial" pitchFamily="34" charset="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31F7A400-CDE6-4144-B1E5-A172ACFAF46C}"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63908" name="Rectangle 2"/>
          <p:cNvSpPr>
            <a:spLocks noGrp="1" noRot="1" noChangeAspect="1" noChangeArrowheads="1" noTextEdit="1"/>
          </p:cNvSpPr>
          <p:nvPr>
            <p:ph type="sldImg"/>
          </p:nvPr>
        </p:nvSpPr>
        <p:spPr>
          <a:xfrm>
            <a:off x="1106488" y="696913"/>
            <a:ext cx="4646612" cy="3486150"/>
          </a:xfrm>
          <a:solidFill>
            <a:srgbClr val="FFFFFF"/>
          </a:solidFill>
          <a:ln/>
        </p:spPr>
      </p:sp>
      <p:sp>
        <p:nvSpPr>
          <p:cNvPr id="763909" name="Rectangle 3"/>
          <p:cNvSpPr>
            <a:spLocks noGrp="1" noChangeArrowheads="1"/>
          </p:cNvSpPr>
          <p:nvPr>
            <p:ph type="body" idx="1"/>
          </p:nvPr>
        </p:nvSpPr>
        <p:spPr>
          <a:xfrm>
            <a:off x="1193766" y="4421231"/>
            <a:ext cx="5027354" cy="4183222"/>
          </a:xfrm>
          <a:solidFill>
            <a:srgbClr val="FFFFFF"/>
          </a:solidFill>
          <a:ln w="12700" cap="sq">
            <a:solidFill>
              <a:srgbClr val="000000"/>
            </a:solidFill>
            <a:miter lim="800000"/>
            <a:headEnd type="none" w="sm" len="sm"/>
            <a:tailEnd type="none" w="sm" len="sm"/>
          </a:ln>
        </p:spPr>
        <p:txBody>
          <a:bodyPr lIns="91415" tIns="45707" rIns="91415" bIns="45707"/>
          <a:lstStyle/>
          <a:p>
            <a:pPr eaLnBrk="1" hangingPunct="1"/>
            <a:endParaRPr lang="en-US" altLang="en-US" dirty="0"/>
          </a:p>
        </p:txBody>
      </p:sp>
    </p:spTree>
    <p:extLst>
      <p:ext uri="{BB962C8B-B14F-4D97-AF65-F5344CB8AC3E}">
        <p14:creationId xmlns:p14="http://schemas.microsoft.com/office/powerpoint/2010/main" val="3518454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814" eaLnBrk="0" hangingPunct="0">
              <a:defRPr>
                <a:solidFill>
                  <a:schemeClr val="tx1"/>
                </a:solidFill>
                <a:latin typeface="Arial" pitchFamily="34" charset="0"/>
              </a:defRPr>
            </a:lvl1pPr>
            <a:lvl2pPr marL="749942" indent="-288439" defTabSz="927814" eaLnBrk="0" hangingPunct="0">
              <a:defRPr>
                <a:solidFill>
                  <a:schemeClr val="tx1"/>
                </a:solidFill>
                <a:latin typeface="Arial" pitchFamily="34" charset="0"/>
              </a:defRPr>
            </a:lvl2pPr>
            <a:lvl3pPr marL="1153758" indent="-230752" defTabSz="927814" eaLnBrk="0" hangingPunct="0">
              <a:defRPr>
                <a:solidFill>
                  <a:schemeClr val="tx1"/>
                </a:solidFill>
                <a:latin typeface="Arial" pitchFamily="34" charset="0"/>
              </a:defRPr>
            </a:lvl3pPr>
            <a:lvl4pPr marL="1615262" indent="-230752" defTabSz="927814" eaLnBrk="0" hangingPunct="0">
              <a:defRPr>
                <a:solidFill>
                  <a:schemeClr val="tx1"/>
                </a:solidFill>
                <a:latin typeface="Arial" pitchFamily="34" charset="0"/>
              </a:defRPr>
            </a:lvl4pPr>
            <a:lvl5pPr marL="2076765" indent="-230752" defTabSz="927814" eaLnBrk="0" hangingPunct="0">
              <a:defRPr>
                <a:solidFill>
                  <a:schemeClr val="tx1"/>
                </a:solidFill>
                <a:latin typeface="Arial" pitchFamily="34" charset="0"/>
              </a:defRPr>
            </a:lvl5pPr>
            <a:lvl6pPr marL="2538268" indent="-230752" defTabSz="927814" eaLnBrk="0" fontAlgn="base" hangingPunct="0">
              <a:spcBef>
                <a:spcPct val="0"/>
              </a:spcBef>
              <a:spcAft>
                <a:spcPct val="0"/>
              </a:spcAft>
              <a:defRPr>
                <a:solidFill>
                  <a:schemeClr val="tx1"/>
                </a:solidFill>
                <a:latin typeface="Arial" pitchFamily="34" charset="0"/>
              </a:defRPr>
            </a:lvl6pPr>
            <a:lvl7pPr marL="2999771" indent="-230752" defTabSz="927814" eaLnBrk="0" fontAlgn="base" hangingPunct="0">
              <a:spcBef>
                <a:spcPct val="0"/>
              </a:spcBef>
              <a:spcAft>
                <a:spcPct val="0"/>
              </a:spcAft>
              <a:defRPr>
                <a:solidFill>
                  <a:schemeClr val="tx1"/>
                </a:solidFill>
                <a:latin typeface="Arial" pitchFamily="34" charset="0"/>
              </a:defRPr>
            </a:lvl7pPr>
            <a:lvl8pPr marL="3461274" indent="-230752" defTabSz="927814" eaLnBrk="0" fontAlgn="base" hangingPunct="0">
              <a:spcBef>
                <a:spcPct val="0"/>
              </a:spcBef>
              <a:spcAft>
                <a:spcPct val="0"/>
              </a:spcAft>
              <a:defRPr>
                <a:solidFill>
                  <a:schemeClr val="tx1"/>
                </a:solidFill>
                <a:latin typeface="Arial" pitchFamily="34" charset="0"/>
              </a:defRPr>
            </a:lvl8pPr>
            <a:lvl9pPr marL="3922777" indent="-230752" defTabSz="927814" eaLnBrk="0" fontAlgn="base" hangingPunct="0">
              <a:spcBef>
                <a:spcPct val="0"/>
              </a:spcBef>
              <a:spcAft>
                <a:spcPct val="0"/>
              </a:spcAft>
              <a:defRPr>
                <a:solidFill>
                  <a:schemeClr val="tx1"/>
                </a:solidFill>
                <a:latin typeface="Arial" pitchFamily="34" charset="0"/>
              </a:defRPr>
            </a:lvl9pPr>
          </a:lstStyle>
          <a:p>
            <a:pPr marL="0" marR="0" lvl="0" indent="0" algn="r" defTabSz="927814" rtl="0" eaLnBrk="1" fontAlgn="base" latinLnBrk="0" hangingPunct="1">
              <a:lnSpc>
                <a:spcPct val="100000"/>
              </a:lnSpc>
              <a:spcBef>
                <a:spcPct val="0"/>
              </a:spcBef>
              <a:spcAft>
                <a:spcPct val="0"/>
              </a:spcAft>
              <a:buClrTx/>
              <a:buSzTx/>
              <a:buFontTx/>
              <a:buNone/>
              <a:tabLst/>
              <a:defRPr/>
            </a:pPr>
            <a:fld id="{7D79A18F-534F-40AC-9F45-0D3239D11A37}" type="slidenum">
              <a:rPr kumimoji="0" lang="en-US" altLang="en-US" sz="1300" b="0" i="0" u="none" strike="noStrike" kern="1200" cap="none" spc="0" normalizeH="0" baseline="0" noProof="0">
                <a:ln>
                  <a:noFill/>
                </a:ln>
                <a:solidFill>
                  <a:srgbClr val="000000"/>
                </a:solidFill>
                <a:effectLst/>
                <a:uLnTx/>
                <a:uFillTx/>
                <a:latin typeface="Times" pitchFamily="18" charset="0"/>
                <a:ea typeface="+mn-ea"/>
                <a:cs typeface="+mn-cs"/>
              </a:rPr>
              <a:pPr marL="0" marR="0" lvl="0" indent="0" algn="r" defTabSz="927814"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7242" indent="-227242" eaLnBrk="1" hangingPunct="1"/>
            <a:endParaRPr lang="en-US" altLang="en-US" dirty="0"/>
          </a:p>
        </p:txBody>
      </p:sp>
    </p:spTree>
    <p:extLst>
      <p:ext uri="{BB962C8B-B14F-4D97-AF65-F5344CB8AC3E}">
        <p14:creationId xmlns:p14="http://schemas.microsoft.com/office/powerpoint/2010/main" val="2632543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2132013" y="219075"/>
            <a:ext cx="2593975" cy="1944688"/>
          </a:xfrm>
          <a:ln/>
        </p:spPr>
      </p:sp>
      <p:sp>
        <p:nvSpPr>
          <p:cNvPr id="116739" name="Rectangle 3"/>
          <p:cNvSpPr>
            <a:spLocks noGrp="1" noChangeArrowheads="1"/>
          </p:cNvSpPr>
          <p:nvPr>
            <p:ph type="body" idx="1"/>
          </p:nvPr>
        </p:nvSpPr>
        <p:spPr>
          <a:xfrm>
            <a:off x="304800" y="2322513"/>
            <a:ext cx="6324600" cy="64150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sz="1400" dirty="0"/>
          </a:p>
        </p:txBody>
      </p:sp>
    </p:spTree>
    <p:extLst>
      <p:ext uri="{BB962C8B-B14F-4D97-AF65-F5344CB8AC3E}">
        <p14:creationId xmlns:p14="http://schemas.microsoft.com/office/powerpoint/2010/main" val="123644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2132013" y="219075"/>
            <a:ext cx="2593975" cy="1944688"/>
          </a:xfrm>
          <a:ln/>
        </p:spPr>
      </p:sp>
      <p:sp>
        <p:nvSpPr>
          <p:cNvPr id="117763" name="Rectangle 3"/>
          <p:cNvSpPr>
            <a:spLocks noGrp="1" noChangeArrowheads="1"/>
          </p:cNvSpPr>
          <p:nvPr>
            <p:ph type="body" idx="1"/>
          </p:nvPr>
        </p:nvSpPr>
        <p:spPr>
          <a:xfrm>
            <a:off x="304800" y="2322513"/>
            <a:ext cx="6324600" cy="64150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sz="1600"/>
              <a:t>Warning signs call attention to unexpected conditions on or adjacent to a highway or street, and to situations that might not be readily apparent to road users. Warning signs alert road users to conditions that could require a reduction of speed or an action in the interest of safety and efficient traffic operations. Traffic citations cannot be issued because of non-compliance with a warning sign. Advisory speed limit signs, like those found on freeway ramps, sometimes cause confusion in this way.</a:t>
            </a:r>
          </a:p>
        </p:txBody>
      </p:sp>
    </p:spTree>
    <p:extLst>
      <p:ext uri="{BB962C8B-B14F-4D97-AF65-F5344CB8AC3E}">
        <p14:creationId xmlns:p14="http://schemas.microsoft.com/office/powerpoint/2010/main" val="3768210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xfrm>
            <a:off x="1106488" y="696913"/>
            <a:ext cx="4648200" cy="3486150"/>
          </a:xfrm>
          <a:ln/>
        </p:spPr>
      </p:sp>
      <p:sp>
        <p:nvSpPr>
          <p:cNvPr id="304131" name="Rectangle 3"/>
          <p:cNvSpPr>
            <a:spLocks noGrp="1" noChangeArrowheads="1"/>
          </p:cNvSpPr>
          <p:nvPr>
            <p:ph type="body" idx="1"/>
          </p:nvPr>
        </p:nvSpPr>
        <p:spPr>
          <a:xfrm>
            <a:off x="912240" y="4415156"/>
            <a:ext cx="5033521" cy="4183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ltLang="en-US"/>
              <a:t>The MUTCD specifies the minimum height of signs so that road users can see them. In urban areas or other locations where other vehicles may block a driver’s view, install signs 7 ft (2.1 m) above the edge of the roadway. In rural areas, 5 ft (1.5 m) is the minimum. Install directional, regulatory, and warning signs on freeways and expressways at least 7 ft (2.1 m) above the pavement edge. If a secondary sign is mounted below a major sign, install the major sign at least 8 ft (2.4 m) and the secondary sign at least 5 ft (1.5 m) above the pavement edge.</a:t>
            </a:r>
          </a:p>
          <a:p>
            <a:endParaRPr lang="en-US" altLang="en-US"/>
          </a:p>
          <a:p>
            <a:r>
              <a:rPr lang="en-US" altLang="en-US"/>
              <a:t>The MUTCD does not specify the maximum height of signs, but sometimes it is useful to place the sign higher than normal, for example, so it can be seen over a crest in the road.</a:t>
            </a:r>
          </a:p>
        </p:txBody>
      </p:sp>
    </p:spTree>
    <p:extLst>
      <p:ext uri="{BB962C8B-B14F-4D97-AF65-F5344CB8AC3E}">
        <p14:creationId xmlns:p14="http://schemas.microsoft.com/office/powerpoint/2010/main" val="397721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a:xfrm>
            <a:off x="1106488" y="696913"/>
            <a:ext cx="4648200" cy="3486150"/>
          </a:xfrm>
          <a:ln/>
        </p:spPr>
      </p:sp>
      <p:sp>
        <p:nvSpPr>
          <p:cNvPr id="305155" name="Rectangle 3"/>
          <p:cNvSpPr>
            <a:spLocks noGrp="1" noChangeArrowheads="1"/>
          </p:cNvSpPr>
          <p:nvPr>
            <p:ph type="body" idx="1"/>
          </p:nvPr>
        </p:nvSpPr>
        <p:spPr>
          <a:xfrm>
            <a:off x="912240" y="4415156"/>
            <a:ext cx="5033521" cy="41836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ltLang="en-US"/>
              <a:t>Where conditions permit, place signs on roads without curbs so that there is a lateral or side clearance of at least 12 ft (3.6 m) from the edge of the travel lane to the near edge of the sign, or 6 ft (1.8 m) from the edge of the shoulder, where the shoulder is more than 6 ft (1.8 m) wide. When there is something in the way, or the sign will not be visible, the best course is to locate the sign as far from the edge of shoulder as possible.</a:t>
            </a:r>
          </a:p>
          <a:p>
            <a:endParaRPr lang="en-US" altLang="en-US"/>
          </a:p>
          <a:p>
            <a:r>
              <a:rPr lang="en-US" altLang="en-US"/>
              <a:t>In areas where space is limited, use a minimum lateral offset of 2 ft (0.6 m). On curbed roads where sidewalk width is limited or where poles are close to the curb, locate the edge of the sign 1 ft (0.3 m) or more from the face of the curb. Place the sign farther from the curb, if possible, to reduce the chance of a vehicle hitting it. This is especially true on corners where trucks turn frequently. Always ensure that the sign and signpost will not block the sidewalk. </a:t>
            </a:r>
          </a:p>
        </p:txBody>
      </p:sp>
    </p:spTree>
    <p:extLst>
      <p:ext uri="{BB962C8B-B14F-4D97-AF65-F5344CB8AC3E}">
        <p14:creationId xmlns:p14="http://schemas.microsoft.com/office/powerpoint/2010/main" val="513994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1765" indent="-289140" eaLnBrk="0" hangingPunct="0">
              <a:defRPr>
                <a:solidFill>
                  <a:schemeClr val="tx1"/>
                </a:solidFill>
                <a:latin typeface="Arial" pitchFamily="34" charset="0"/>
              </a:defRPr>
            </a:lvl2pPr>
            <a:lvl3pPr marL="1156563" indent="-231313" eaLnBrk="0" hangingPunct="0">
              <a:defRPr>
                <a:solidFill>
                  <a:schemeClr val="tx1"/>
                </a:solidFill>
                <a:latin typeface="Arial" pitchFamily="34" charset="0"/>
              </a:defRPr>
            </a:lvl3pPr>
            <a:lvl4pPr marL="1619188" indent="-231313" eaLnBrk="0" hangingPunct="0">
              <a:defRPr>
                <a:solidFill>
                  <a:schemeClr val="tx1"/>
                </a:solidFill>
                <a:latin typeface="Arial" pitchFamily="34" charset="0"/>
              </a:defRPr>
            </a:lvl4pPr>
            <a:lvl5pPr marL="2081814" indent="-231313" eaLnBrk="0" hangingPunct="0">
              <a:defRPr>
                <a:solidFill>
                  <a:schemeClr val="tx1"/>
                </a:solidFill>
                <a:latin typeface="Arial" pitchFamily="34" charset="0"/>
              </a:defRPr>
            </a:lvl5pPr>
            <a:lvl6pPr marL="2544439" indent="-231313" eaLnBrk="0" fontAlgn="base" hangingPunct="0">
              <a:spcBef>
                <a:spcPct val="0"/>
              </a:spcBef>
              <a:spcAft>
                <a:spcPct val="0"/>
              </a:spcAft>
              <a:defRPr>
                <a:solidFill>
                  <a:schemeClr val="tx1"/>
                </a:solidFill>
                <a:latin typeface="Arial" pitchFamily="34" charset="0"/>
              </a:defRPr>
            </a:lvl6pPr>
            <a:lvl7pPr marL="3007064" indent="-231313" eaLnBrk="0" fontAlgn="base" hangingPunct="0">
              <a:spcBef>
                <a:spcPct val="0"/>
              </a:spcBef>
              <a:spcAft>
                <a:spcPct val="0"/>
              </a:spcAft>
              <a:defRPr>
                <a:solidFill>
                  <a:schemeClr val="tx1"/>
                </a:solidFill>
                <a:latin typeface="Arial" pitchFamily="34" charset="0"/>
              </a:defRPr>
            </a:lvl7pPr>
            <a:lvl8pPr marL="3469689" indent="-231313" eaLnBrk="0" fontAlgn="base" hangingPunct="0">
              <a:spcBef>
                <a:spcPct val="0"/>
              </a:spcBef>
              <a:spcAft>
                <a:spcPct val="0"/>
              </a:spcAft>
              <a:defRPr>
                <a:solidFill>
                  <a:schemeClr val="tx1"/>
                </a:solidFill>
                <a:latin typeface="Arial" pitchFamily="34" charset="0"/>
              </a:defRPr>
            </a:lvl8pPr>
            <a:lvl9pPr marL="3932314" indent="-231313" eaLnBrk="0" fontAlgn="base" hangingPunct="0">
              <a:spcBef>
                <a:spcPct val="0"/>
              </a:spcBef>
              <a:spcAft>
                <a:spcPct val="0"/>
              </a:spcAft>
              <a:defRPr>
                <a:solidFill>
                  <a:schemeClr val="tx1"/>
                </a:solidFill>
                <a:latin typeface="Arial" pitchFamily="34" charset="0"/>
              </a:defRPr>
            </a:lvl9pPr>
          </a:lstStyle>
          <a:p>
            <a:pPr marL="0" marR="0" lvl="0" indent="0" algn="l" defTabSz="93186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t>Welcome Module</a:t>
            </a:r>
          </a:p>
        </p:txBody>
      </p:sp>
      <p:sp>
        <p:nvSpPr>
          <p:cNvPr id="36352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1765" indent="-289140" eaLnBrk="0" hangingPunct="0">
              <a:defRPr>
                <a:solidFill>
                  <a:schemeClr val="tx1"/>
                </a:solidFill>
                <a:latin typeface="Arial" pitchFamily="34" charset="0"/>
              </a:defRPr>
            </a:lvl2pPr>
            <a:lvl3pPr marL="1156563" indent="-231313" eaLnBrk="0" hangingPunct="0">
              <a:defRPr>
                <a:solidFill>
                  <a:schemeClr val="tx1"/>
                </a:solidFill>
                <a:latin typeface="Arial" pitchFamily="34" charset="0"/>
              </a:defRPr>
            </a:lvl3pPr>
            <a:lvl4pPr marL="1619188" indent="-231313" eaLnBrk="0" hangingPunct="0">
              <a:defRPr>
                <a:solidFill>
                  <a:schemeClr val="tx1"/>
                </a:solidFill>
                <a:latin typeface="Arial" pitchFamily="34" charset="0"/>
              </a:defRPr>
            </a:lvl4pPr>
            <a:lvl5pPr marL="2081814" indent="-231313" eaLnBrk="0" hangingPunct="0">
              <a:defRPr>
                <a:solidFill>
                  <a:schemeClr val="tx1"/>
                </a:solidFill>
                <a:latin typeface="Arial" pitchFamily="34" charset="0"/>
              </a:defRPr>
            </a:lvl5pPr>
            <a:lvl6pPr marL="2544439" indent="-231313" eaLnBrk="0" fontAlgn="base" hangingPunct="0">
              <a:spcBef>
                <a:spcPct val="0"/>
              </a:spcBef>
              <a:spcAft>
                <a:spcPct val="0"/>
              </a:spcAft>
              <a:defRPr>
                <a:solidFill>
                  <a:schemeClr val="tx1"/>
                </a:solidFill>
                <a:latin typeface="Arial" pitchFamily="34" charset="0"/>
              </a:defRPr>
            </a:lvl6pPr>
            <a:lvl7pPr marL="3007064" indent="-231313" eaLnBrk="0" fontAlgn="base" hangingPunct="0">
              <a:spcBef>
                <a:spcPct val="0"/>
              </a:spcBef>
              <a:spcAft>
                <a:spcPct val="0"/>
              </a:spcAft>
              <a:defRPr>
                <a:solidFill>
                  <a:schemeClr val="tx1"/>
                </a:solidFill>
                <a:latin typeface="Arial" pitchFamily="34" charset="0"/>
              </a:defRPr>
            </a:lvl7pPr>
            <a:lvl8pPr marL="3469689" indent="-231313" eaLnBrk="0" fontAlgn="base" hangingPunct="0">
              <a:spcBef>
                <a:spcPct val="0"/>
              </a:spcBef>
              <a:spcAft>
                <a:spcPct val="0"/>
              </a:spcAft>
              <a:defRPr>
                <a:solidFill>
                  <a:schemeClr val="tx1"/>
                </a:solidFill>
                <a:latin typeface="Arial" pitchFamily="34" charset="0"/>
              </a:defRPr>
            </a:lvl8pPr>
            <a:lvl9pPr marL="3932314" indent="-231313" eaLnBrk="0" fontAlgn="base" hangingPunct="0">
              <a:spcBef>
                <a:spcPct val="0"/>
              </a:spcBef>
              <a:spcAft>
                <a:spcPct val="0"/>
              </a:spcAft>
              <a:defRPr>
                <a:solidFill>
                  <a:schemeClr val="tx1"/>
                </a:solidFill>
                <a:latin typeface="Arial"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57081AD9-4B5F-4A0F-B2E3-0FC19818EC49}"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3524" name="Rectangle 2"/>
          <p:cNvSpPr>
            <a:spLocks noGrp="1" noRot="1" noChangeAspect="1" noChangeArrowheads="1" noTextEdit="1"/>
          </p:cNvSpPr>
          <p:nvPr>
            <p:ph type="sldImg"/>
          </p:nvPr>
        </p:nvSpPr>
        <p:spPr>
          <a:ln/>
        </p:spPr>
      </p:sp>
      <p:sp>
        <p:nvSpPr>
          <p:cNvPr id="363525" name="Rectangle 3"/>
          <p:cNvSpPr>
            <a:spLocks noGrp="1" noChangeArrowheads="1"/>
          </p:cNvSpPr>
          <p:nvPr>
            <p:ph type="body" idx="1"/>
          </p:nvPr>
        </p:nvSpPr>
        <p:spPr>
          <a:xfrm>
            <a:off x="913783" y="4415157"/>
            <a:ext cx="5030435" cy="41836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5435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31863" rtl="0" eaLnBrk="0" fontAlgn="base" latinLnBrk="0" hangingPunct="0">
              <a:lnSpc>
                <a:spcPct val="100000"/>
              </a:lnSpc>
              <a:spcBef>
                <a:spcPct val="0"/>
              </a:spcBef>
              <a:spcAft>
                <a:spcPct val="0"/>
              </a:spcAft>
              <a:buClrTx/>
              <a:buSzTx/>
              <a:buFontTx/>
              <a:buNone/>
              <a:tabLst/>
              <a:defRPr/>
            </a:pPr>
            <a:fld id="{8BC2E67B-5027-4CE5-A78D-BB4D7A8381CB}"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7026" name="Rectangle 2"/>
          <p:cNvSpPr>
            <a:spLocks noGrp="1" noRot="1" noChangeAspect="1" noChangeArrowheads="1" noTextEdit="1"/>
          </p:cNvSpPr>
          <p:nvPr>
            <p:ph type="sldImg"/>
          </p:nvPr>
        </p:nvSpPr>
        <p:spPr>
          <a:xfrm>
            <a:off x="1106488" y="696913"/>
            <a:ext cx="4648200" cy="3486150"/>
          </a:xfrm>
          <a:ln/>
        </p:spPr>
      </p:sp>
      <p:sp>
        <p:nvSpPr>
          <p:cNvPr id="257027" name="Rectangle 3"/>
          <p:cNvSpPr>
            <a:spLocks noGrp="1" noChangeArrowheads="1"/>
          </p:cNvSpPr>
          <p:nvPr>
            <p:ph type="body" idx="1"/>
          </p:nvPr>
        </p:nvSpPr>
        <p:spPr>
          <a:xfrm>
            <a:off x="913260" y="4415469"/>
            <a:ext cx="5031482" cy="4184343"/>
          </a:xfrm>
        </p:spPr>
        <p:txBody>
          <a:bodyPr/>
          <a:lstStyle/>
          <a:p>
            <a:r>
              <a:rPr lang="en-US" altLang="en-US"/>
              <a:t>This is the meat of the new requirement.  &lt;READ ALOUD SLOWLY&gt;</a:t>
            </a:r>
          </a:p>
          <a:p>
            <a:endParaRPr lang="en-US" altLang="en-US"/>
          </a:p>
          <a:p>
            <a:r>
              <a:rPr lang="en-US" altLang="en-US"/>
              <a:t>It is a shall statement meaning it must be satisified.  </a:t>
            </a:r>
          </a:p>
          <a:p>
            <a:endParaRPr lang="en-US" altLang="en-US"/>
          </a:p>
          <a:p>
            <a:r>
              <a:rPr lang="en-US" altLang="en-US"/>
              <a:t>You must: use a maintenance method to maintain your signs at minimum retroreflectivity levels.  </a:t>
            </a:r>
          </a:p>
        </p:txBody>
      </p:sp>
    </p:spTree>
    <p:extLst>
      <p:ext uri="{BB962C8B-B14F-4D97-AF65-F5344CB8AC3E}">
        <p14:creationId xmlns:p14="http://schemas.microsoft.com/office/powerpoint/2010/main" val="3530652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7"/>
          <p:cNvSpPr txBox="1">
            <a:spLocks noGrp="1" noChangeArrowheads="1"/>
          </p:cNvSpPr>
          <p:nvPr/>
        </p:nvSpPr>
        <p:spPr bwMode="auto">
          <a:xfrm>
            <a:off x="3884354" y="8829849"/>
            <a:ext cx="2972108" cy="46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nchor="b"/>
          <a:lstStyle>
            <a:lvl1pPr defTabSz="930275">
              <a:defRPr sz="2400">
                <a:solidFill>
                  <a:schemeClr val="tx1"/>
                </a:solidFill>
                <a:latin typeface="Arial" pitchFamily="34" charset="0"/>
              </a:defRPr>
            </a:lvl1pPr>
            <a:lvl2pPr marL="742950" indent="-285750" defTabSz="930275">
              <a:defRPr sz="2400">
                <a:solidFill>
                  <a:schemeClr val="tx1"/>
                </a:solidFill>
                <a:latin typeface="Arial" pitchFamily="34" charset="0"/>
              </a:defRPr>
            </a:lvl2pPr>
            <a:lvl3pPr marL="1143000" indent="-228600" defTabSz="930275">
              <a:defRPr sz="2400">
                <a:solidFill>
                  <a:schemeClr val="tx1"/>
                </a:solidFill>
                <a:latin typeface="Arial" pitchFamily="34" charset="0"/>
              </a:defRPr>
            </a:lvl3pPr>
            <a:lvl4pPr marL="1600200" indent="-228600" defTabSz="930275">
              <a:defRPr sz="2400">
                <a:solidFill>
                  <a:schemeClr val="tx1"/>
                </a:solidFill>
                <a:latin typeface="Arial" pitchFamily="34" charset="0"/>
              </a:defRPr>
            </a:lvl4pPr>
            <a:lvl5pPr marL="2057400" indent="-228600" defTabSz="930275">
              <a:defRPr sz="2400">
                <a:solidFill>
                  <a:schemeClr val="tx1"/>
                </a:solidFill>
                <a:latin typeface="Arial" pitchFamily="34" charset="0"/>
              </a:defRPr>
            </a:lvl5pPr>
            <a:lvl6pPr marL="2514600" indent="-228600" defTabSz="930275" eaLnBrk="0" fontAlgn="base" hangingPunct="0">
              <a:spcBef>
                <a:spcPct val="0"/>
              </a:spcBef>
              <a:spcAft>
                <a:spcPct val="0"/>
              </a:spcAft>
              <a:defRPr sz="2400">
                <a:solidFill>
                  <a:schemeClr val="tx1"/>
                </a:solidFill>
                <a:latin typeface="Arial" pitchFamily="34" charset="0"/>
              </a:defRPr>
            </a:lvl6pPr>
            <a:lvl7pPr marL="2971800" indent="-228600" defTabSz="930275" eaLnBrk="0" fontAlgn="base" hangingPunct="0">
              <a:spcBef>
                <a:spcPct val="0"/>
              </a:spcBef>
              <a:spcAft>
                <a:spcPct val="0"/>
              </a:spcAft>
              <a:defRPr sz="2400">
                <a:solidFill>
                  <a:schemeClr val="tx1"/>
                </a:solidFill>
                <a:latin typeface="Arial" pitchFamily="34" charset="0"/>
              </a:defRPr>
            </a:lvl7pPr>
            <a:lvl8pPr marL="3429000" indent="-228600" defTabSz="930275" eaLnBrk="0" fontAlgn="base" hangingPunct="0">
              <a:spcBef>
                <a:spcPct val="0"/>
              </a:spcBef>
              <a:spcAft>
                <a:spcPct val="0"/>
              </a:spcAft>
              <a:defRPr sz="2400">
                <a:solidFill>
                  <a:schemeClr val="tx1"/>
                </a:solidFill>
                <a:latin typeface="Arial" pitchFamily="34" charset="0"/>
              </a:defRPr>
            </a:lvl8pPr>
            <a:lvl9pPr marL="3886200" indent="-228600" defTabSz="930275" eaLnBrk="0" fontAlgn="base" hangingPunct="0">
              <a:spcBef>
                <a:spcPct val="0"/>
              </a:spcBef>
              <a:spcAft>
                <a:spcPct val="0"/>
              </a:spcAft>
              <a:defRPr sz="2400">
                <a:solidFill>
                  <a:schemeClr val="tx1"/>
                </a:solidFill>
                <a:latin typeface="Arial" pitchFamily="34" charset="0"/>
              </a:defRPr>
            </a:lvl9pPr>
          </a:lstStyle>
          <a:p>
            <a:pPr marL="0" marR="0" lvl="0" indent="0" algn="r" defTabSz="930275" rtl="0" eaLnBrk="1" fontAlgn="base" latinLnBrk="0" hangingPunct="1">
              <a:lnSpc>
                <a:spcPct val="100000"/>
              </a:lnSpc>
              <a:spcBef>
                <a:spcPct val="0"/>
              </a:spcBef>
              <a:spcAft>
                <a:spcPct val="0"/>
              </a:spcAft>
              <a:buClrTx/>
              <a:buSzTx/>
              <a:buFontTx/>
              <a:buNone/>
              <a:tabLst/>
              <a:defRPr/>
            </a:pPr>
            <a:fld id="{D02783AB-09D7-47A4-BD95-9B33801176CF}"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30275"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63907" name="Rectangle 7"/>
          <p:cNvSpPr txBox="1">
            <a:spLocks noGrp="1" noChangeArrowheads="1"/>
          </p:cNvSpPr>
          <p:nvPr/>
        </p:nvSpPr>
        <p:spPr bwMode="auto">
          <a:xfrm>
            <a:off x="3885892" y="8831423"/>
            <a:ext cx="2972108" cy="46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116" tIns="46557" rIns="93116" bIns="46557" anchor="b"/>
          <a:lstStyle>
            <a:lvl1pPr defTabSz="947738">
              <a:defRPr sz="2400">
                <a:solidFill>
                  <a:schemeClr val="tx1"/>
                </a:solidFill>
                <a:latin typeface="Arial" pitchFamily="34" charset="0"/>
              </a:defRPr>
            </a:lvl1pPr>
            <a:lvl2pPr marL="742950" indent="-285750" defTabSz="947738">
              <a:defRPr sz="2400">
                <a:solidFill>
                  <a:schemeClr val="tx1"/>
                </a:solidFill>
                <a:latin typeface="Arial" pitchFamily="34" charset="0"/>
              </a:defRPr>
            </a:lvl2pPr>
            <a:lvl3pPr marL="1143000" indent="-228600" defTabSz="947738">
              <a:defRPr sz="2400">
                <a:solidFill>
                  <a:schemeClr val="tx1"/>
                </a:solidFill>
                <a:latin typeface="Arial" pitchFamily="34" charset="0"/>
              </a:defRPr>
            </a:lvl3pPr>
            <a:lvl4pPr marL="1600200" indent="-228600" defTabSz="947738">
              <a:defRPr sz="2400">
                <a:solidFill>
                  <a:schemeClr val="tx1"/>
                </a:solidFill>
                <a:latin typeface="Arial" pitchFamily="34" charset="0"/>
              </a:defRPr>
            </a:lvl4pPr>
            <a:lvl5pPr marL="2057400" indent="-228600" defTabSz="947738">
              <a:defRPr sz="2400">
                <a:solidFill>
                  <a:schemeClr val="tx1"/>
                </a:solidFill>
                <a:latin typeface="Arial" pitchFamily="34" charset="0"/>
              </a:defRPr>
            </a:lvl5pPr>
            <a:lvl6pPr marL="2514600" indent="-228600" defTabSz="947738" eaLnBrk="0" fontAlgn="base" hangingPunct="0">
              <a:spcBef>
                <a:spcPct val="0"/>
              </a:spcBef>
              <a:spcAft>
                <a:spcPct val="0"/>
              </a:spcAft>
              <a:defRPr sz="2400">
                <a:solidFill>
                  <a:schemeClr val="tx1"/>
                </a:solidFill>
                <a:latin typeface="Arial" pitchFamily="34" charset="0"/>
              </a:defRPr>
            </a:lvl6pPr>
            <a:lvl7pPr marL="2971800" indent="-228600" defTabSz="947738" eaLnBrk="0" fontAlgn="base" hangingPunct="0">
              <a:spcBef>
                <a:spcPct val="0"/>
              </a:spcBef>
              <a:spcAft>
                <a:spcPct val="0"/>
              </a:spcAft>
              <a:defRPr sz="2400">
                <a:solidFill>
                  <a:schemeClr val="tx1"/>
                </a:solidFill>
                <a:latin typeface="Arial" pitchFamily="34" charset="0"/>
              </a:defRPr>
            </a:lvl7pPr>
            <a:lvl8pPr marL="3429000" indent="-228600" defTabSz="947738" eaLnBrk="0" fontAlgn="base" hangingPunct="0">
              <a:spcBef>
                <a:spcPct val="0"/>
              </a:spcBef>
              <a:spcAft>
                <a:spcPct val="0"/>
              </a:spcAft>
              <a:defRPr sz="2400">
                <a:solidFill>
                  <a:schemeClr val="tx1"/>
                </a:solidFill>
                <a:latin typeface="Arial" pitchFamily="34" charset="0"/>
              </a:defRPr>
            </a:lvl8pPr>
            <a:lvl9pPr marL="3886200" indent="-228600" defTabSz="947738" eaLnBrk="0" fontAlgn="base" hangingPunct="0">
              <a:spcBef>
                <a:spcPct val="0"/>
              </a:spcBef>
              <a:spcAft>
                <a:spcPct val="0"/>
              </a:spcAft>
              <a:defRPr sz="2400">
                <a:solidFill>
                  <a:schemeClr val="tx1"/>
                </a:solidFill>
                <a:latin typeface="Arial" pitchFamily="34" charset="0"/>
              </a:defRPr>
            </a:lvl9pPr>
          </a:lstStyle>
          <a:p>
            <a:pPr marL="0" marR="0" lvl="0" indent="0" algn="r" defTabSz="947738" rtl="0" eaLnBrk="1" fontAlgn="base" latinLnBrk="0" hangingPunct="1">
              <a:lnSpc>
                <a:spcPct val="100000"/>
              </a:lnSpc>
              <a:spcBef>
                <a:spcPct val="0"/>
              </a:spcBef>
              <a:spcAft>
                <a:spcPct val="0"/>
              </a:spcAft>
              <a:buClrTx/>
              <a:buSzTx/>
              <a:buFontTx/>
              <a:buNone/>
              <a:tabLst/>
              <a:defRPr/>
            </a:pPr>
            <a:fld id="{31F7A400-CDE6-4144-B1E5-A172ACFAF46C}"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47738"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63908" name="Rectangle 2"/>
          <p:cNvSpPr>
            <a:spLocks noGrp="1" noRot="1" noChangeAspect="1" noChangeArrowheads="1" noTextEdit="1"/>
          </p:cNvSpPr>
          <p:nvPr>
            <p:ph type="sldImg"/>
          </p:nvPr>
        </p:nvSpPr>
        <p:spPr>
          <a:xfrm>
            <a:off x="1106488" y="696913"/>
            <a:ext cx="4646612" cy="3486150"/>
          </a:xfrm>
          <a:solidFill>
            <a:srgbClr val="FFFFFF"/>
          </a:solidFill>
          <a:ln/>
        </p:spPr>
      </p:sp>
      <p:sp>
        <p:nvSpPr>
          <p:cNvPr id="763909" name="Rectangle 3"/>
          <p:cNvSpPr>
            <a:spLocks noGrp="1" noChangeArrowheads="1"/>
          </p:cNvSpPr>
          <p:nvPr>
            <p:ph type="body" idx="1"/>
          </p:nvPr>
        </p:nvSpPr>
        <p:spPr>
          <a:xfrm>
            <a:off x="1193766" y="4421231"/>
            <a:ext cx="5027354" cy="4183222"/>
          </a:xfrm>
          <a:solidFill>
            <a:srgbClr val="FFFFFF"/>
          </a:solidFill>
          <a:ln w="12700" cap="sq">
            <a:solidFill>
              <a:srgbClr val="000000"/>
            </a:solidFill>
            <a:miter lim="800000"/>
            <a:headEnd type="none" w="sm" len="sm"/>
            <a:tailEnd type="none" w="sm" len="sm"/>
          </a:ln>
        </p:spPr>
        <p:txBody>
          <a:bodyPr lIns="91415" tIns="45707" rIns="91415" bIns="45707"/>
          <a:lstStyle/>
          <a:p>
            <a:pPr eaLnBrk="1" hangingPunct="1"/>
            <a:endParaRPr lang="en-US" altLang="en-US" dirty="0"/>
          </a:p>
        </p:txBody>
      </p:sp>
    </p:spTree>
    <p:extLst>
      <p:ext uri="{BB962C8B-B14F-4D97-AF65-F5344CB8AC3E}">
        <p14:creationId xmlns:p14="http://schemas.microsoft.com/office/powerpoint/2010/main" val="1748502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
        <p:nvSpPr>
          <p:cNvPr id="12800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eaLnBrk="0" hangingPunct="0">
              <a:defRPr sz="2400">
                <a:solidFill>
                  <a:schemeClr val="tx1"/>
                </a:solidFill>
                <a:latin typeface="Arial" charset="0"/>
              </a:defRPr>
            </a:lvl1pPr>
            <a:lvl2pPr marL="742950" indent="-285750" defTabSz="931863" eaLnBrk="0" hangingPunct="0">
              <a:defRPr sz="2400">
                <a:solidFill>
                  <a:schemeClr val="tx1"/>
                </a:solidFill>
                <a:latin typeface="Arial" charset="0"/>
              </a:defRPr>
            </a:lvl2pPr>
            <a:lvl3pPr marL="1143000" indent="-228600" defTabSz="931863" eaLnBrk="0" hangingPunct="0">
              <a:defRPr sz="2400">
                <a:solidFill>
                  <a:schemeClr val="tx1"/>
                </a:solidFill>
                <a:latin typeface="Arial" charset="0"/>
              </a:defRPr>
            </a:lvl3pPr>
            <a:lvl4pPr marL="1600200" indent="-228600" defTabSz="931863" eaLnBrk="0" hangingPunct="0">
              <a:defRPr sz="2400">
                <a:solidFill>
                  <a:schemeClr val="tx1"/>
                </a:solidFill>
                <a:latin typeface="Arial" charset="0"/>
              </a:defRPr>
            </a:lvl4pPr>
            <a:lvl5pPr marL="2057400" indent="-228600" defTabSz="931863" eaLnBrk="0" hangingPunct="0">
              <a:defRPr sz="2400">
                <a:solidFill>
                  <a:schemeClr val="tx1"/>
                </a:solidFill>
                <a:latin typeface="Arial" charset="0"/>
              </a:defRPr>
            </a:lvl5pPr>
            <a:lvl6pPr marL="2514600" indent="-228600" defTabSz="931863" eaLnBrk="0" fontAlgn="base" hangingPunct="0">
              <a:spcBef>
                <a:spcPct val="0"/>
              </a:spcBef>
              <a:spcAft>
                <a:spcPct val="0"/>
              </a:spcAft>
              <a:defRPr sz="2400">
                <a:solidFill>
                  <a:schemeClr val="tx1"/>
                </a:solidFill>
                <a:latin typeface="Arial" charset="0"/>
              </a:defRPr>
            </a:lvl6pPr>
            <a:lvl7pPr marL="2971800" indent="-228600" defTabSz="931863" eaLnBrk="0" fontAlgn="base" hangingPunct="0">
              <a:spcBef>
                <a:spcPct val="0"/>
              </a:spcBef>
              <a:spcAft>
                <a:spcPct val="0"/>
              </a:spcAft>
              <a:defRPr sz="2400">
                <a:solidFill>
                  <a:schemeClr val="tx1"/>
                </a:solidFill>
                <a:latin typeface="Arial" charset="0"/>
              </a:defRPr>
            </a:lvl7pPr>
            <a:lvl8pPr marL="3429000" indent="-228600" defTabSz="931863" eaLnBrk="0" fontAlgn="base" hangingPunct="0">
              <a:spcBef>
                <a:spcPct val="0"/>
              </a:spcBef>
              <a:spcAft>
                <a:spcPct val="0"/>
              </a:spcAft>
              <a:defRPr sz="2400">
                <a:solidFill>
                  <a:schemeClr val="tx1"/>
                </a:solidFill>
                <a:latin typeface="Arial" charset="0"/>
              </a:defRPr>
            </a:lvl8pPr>
            <a:lvl9pPr marL="3886200" indent="-228600" defTabSz="931863" eaLnBrk="0" fontAlgn="base" hangingPunct="0">
              <a:spcBef>
                <a:spcPct val="0"/>
              </a:spcBef>
              <a:spcAft>
                <a:spcPct val="0"/>
              </a:spcAft>
              <a:defRPr sz="2400">
                <a:solidFill>
                  <a:schemeClr val="tx1"/>
                </a:solidFill>
                <a:latin typeface="Arial" charset="0"/>
              </a:defRPr>
            </a:lvl9pPr>
          </a:lstStyle>
          <a:p>
            <a:pPr marL="0" marR="0" lvl="0" indent="0" algn="r" defTabSz="931863" rtl="0" eaLnBrk="0" fontAlgn="base" latinLnBrk="0" hangingPunct="0">
              <a:lnSpc>
                <a:spcPct val="100000"/>
              </a:lnSpc>
              <a:spcBef>
                <a:spcPct val="0"/>
              </a:spcBef>
              <a:spcAft>
                <a:spcPct val="0"/>
              </a:spcAft>
              <a:buClrTx/>
              <a:buSzTx/>
              <a:buFontTx/>
              <a:buNone/>
              <a:tabLst/>
              <a:defRPr/>
            </a:pPr>
            <a:fld id="{6F5C3DA0-42EC-4B7C-88C0-3C871F0D5A1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8575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Grp="1" noRot="1" noChangeAspect="1" noChangeArrowheads="1" noTextEdit="1"/>
          </p:cNvSpPr>
          <p:nvPr>
            <p:ph type="sldImg"/>
          </p:nvPr>
        </p:nvSpPr>
        <p:spPr>
          <a:ln/>
        </p:spPr>
      </p:sp>
      <p:sp>
        <p:nvSpPr>
          <p:cNvPr id="709635" name="Rectangle 3"/>
          <p:cNvSpPr>
            <a:spLocks noGrp="1" noChangeArrowheads="1"/>
          </p:cNvSpPr>
          <p:nvPr>
            <p:ph type="body" idx="1"/>
          </p:nvPr>
        </p:nvSpPr>
        <p:spPr>
          <a:noFill/>
        </p:spPr>
        <p:txBody>
          <a:bodyPr/>
          <a:lstStyle/>
          <a:p>
            <a:r>
              <a:rPr lang="en-US" altLang="en-US"/>
              <a:t>Mailbox embedded in outboard's engine cover. On a state route, 55 mph speed limit. Clear zone is otherwise pretty good.</a:t>
            </a:r>
          </a:p>
        </p:txBody>
      </p:sp>
    </p:spTree>
    <p:extLst>
      <p:ext uri="{BB962C8B-B14F-4D97-AF65-F5344CB8AC3E}">
        <p14:creationId xmlns:p14="http://schemas.microsoft.com/office/powerpoint/2010/main" val="1220819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a:p>
        </p:txBody>
      </p:sp>
      <p:sp>
        <p:nvSpPr>
          <p:cNvPr id="128004" name="Slide Number Placeholder 3"/>
          <p:cNvSpPr>
            <a:spLocks noGrp="1"/>
          </p:cNvSpPr>
          <p:nvPr>
            <p:ph type="sldNum" sz="quarter" idx="5"/>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1863" eaLnBrk="0" hangingPunct="0">
              <a:defRPr sz="2400">
                <a:solidFill>
                  <a:schemeClr val="tx1"/>
                </a:solidFill>
                <a:latin typeface="Arial" charset="0"/>
              </a:defRPr>
            </a:lvl1pPr>
            <a:lvl2pPr marL="742950" indent="-285750" defTabSz="931863" eaLnBrk="0" hangingPunct="0">
              <a:defRPr sz="2400">
                <a:solidFill>
                  <a:schemeClr val="tx1"/>
                </a:solidFill>
                <a:latin typeface="Arial" charset="0"/>
              </a:defRPr>
            </a:lvl2pPr>
            <a:lvl3pPr marL="1143000" indent="-228600" defTabSz="931863" eaLnBrk="0" hangingPunct="0">
              <a:defRPr sz="2400">
                <a:solidFill>
                  <a:schemeClr val="tx1"/>
                </a:solidFill>
                <a:latin typeface="Arial" charset="0"/>
              </a:defRPr>
            </a:lvl3pPr>
            <a:lvl4pPr marL="1600200" indent="-228600" defTabSz="931863" eaLnBrk="0" hangingPunct="0">
              <a:defRPr sz="2400">
                <a:solidFill>
                  <a:schemeClr val="tx1"/>
                </a:solidFill>
                <a:latin typeface="Arial" charset="0"/>
              </a:defRPr>
            </a:lvl4pPr>
            <a:lvl5pPr marL="2057400" indent="-228600" defTabSz="931863" eaLnBrk="0" hangingPunct="0">
              <a:defRPr sz="2400">
                <a:solidFill>
                  <a:schemeClr val="tx1"/>
                </a:solidFill>
                <a:latin typeface="Arial" charset="0"/>
              </a:defRPr>
            </a:lvl5pPr>
            <a:lvl6pPr marL="2514600" indent="-228600" defTabSz="931863" eaLnBrk="0" fontAlgn="base" hangingPunct="0">
              <a:spcBef>
                <a:spcPct val="0"/>
              </a:spcBef>
              <a:spcAft>
                <a:spcPct val="0"/>
              </a:spcAft>
              <a:defRPr sz="2400">
                <a:solidFill>
                  <a:schemeClr val="tx1"/>
                </a:solidFill>
                <a:latin typeface="Arial" charset="0"/>
              </a:defRPr>
            </a:lvl6pPr>
            <a:lvl7pPr marL="2971800" indent="-228600" defTabSz="931863" eaLnBrk="0" fontAlgn="base" hangingPunct="0">
              <a:spcBef>
                <a:spcPct val="0"/>
              </a:spcBef>
              <a:spcAft>
                <a:spcPct val="0"/>
              </a:spcAft>
              <a:defRPr sz="2400">
                <a:solidFill>
                  <a:schemeClr val="tx1"/>
                </a:solidFill>
                <a:latin typeface="Arial" charset="0"/>
              </a:defRPr>
            </a:lvl7pPr>
            <a:lvl8pPr marL="3429000" indent="-228600" defTabSz="931863" eaLnBrk="0" fontAlgn="base" hangingPunct="0">
              <a:spcBef>
                <a:spcPct val="0"/>
              </a:spcBef>
              <a:spcAft>
                <a:spcPct val="0"/>
              </a:spcAft>
              <a:defRPr sz="2400">
                <a:solidFill>
                  <a:schemeClr val="tx1"/>
                </a:solidFill>
                <a:latin typeface="Arial" charset="0"/>
              </a:defRPr>
            </a:lvl8pPr>
            <a:lvl9pPr marL="3886200" indent="-228600" defTabSz="931863" eaLnBrk="0" fontAlgn="base" hangingPunct="0">
              <a:spcBef>
                <a:spcPct val="0"/>
              </a:spcBef>
              <a:spcAft>
                <a:spcPct val="0"/>
              </a:spcAft>
              <a:defRPr sz="2400">
                <a:solidFill>
                  <a:schemeClr val="tx1"/>
                </a:solidFill>
                <a:latin typeface="Arial" charset="0"/>
              </a:defRPr>
            </a:lvl9pPr>
          </a:lstStyle>
          <a:p>
            <a:pPr>
              <a:defRPr/>
            </a:pPr>
            <a:fld id="{6F5C3DA0-42EC-4B7C-88C0-3C871F0D5A12}" type="slidenum">
              <a:rPr lang="en-US" sz="1200" smtClean="0"/>
              <a:pPr>
                <a:defRPr/>
              </a:pPr>
              <a:t>111</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F7D0A65-D59D-4236-9B8D-2044A2D49774}" type="slidenum">
              <a:rPr lang="en-US" altLang="en-US"/>
              <a:pPr algn="r" eaLnBrk="1" hangingPunct="1">
                <a:spcBef>
                  <a:spcPct val="0"/>
                </a:spcBef>
              </a:pPr>
              <a:t>55</a:t>
            </a:fld>
            <a:endParaRPr lang="en-US" altLang="en-US"/>
          </a:p>
        </p:txBody>
      </p:sp>
      <p:sp>
        <p:nvSpPr>
          <p:cNvPr id="70659" name="Rectangle 7"/>
          <p:cNvSpPr txBox="1">
            <a:spLocks noGrp="1" noChangeArrowheads="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141" tIns="46570" rIns="93141" bIns="46570"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40D1C1B-2205-43C0-AE84-D76E5ED3656E}" type="slidenum">
              <a:rPr lang="en-US" altLang="en-US"/>
              <a:pPr algn="r" eaLnBrk="1" hangingPunct="1">
                <a:spcBef>
                  <a:spcPct val="0"/>
                </a:spcBef>
              </a:pPr>
              <a:t>55</a:t>
            </a:fld>
            <a:endParaRPr lang="en-US" altLang="en-US"/>
          </a:p>
        </p:txBody>
      </p:sp>
      <p:sp>
        <p:nvSpPr>
          <p:cNvPr id="70660" name="Rectangle 2"/>
          <p:cNvSpPr>
            <a:spLocks noGrp="1" noRot="1" noChangeAspect="1" noChangeArrowheads="1" noTextEdit="1"/>
          </p:cNvSpPr>
          <p:nvPr>
            <p:ph type="sldImg"/>
          </p:nvPr>
        </p:nvSpPr>
        <p:spPr>
          <a:xfrm>
            <a:off x="1104900" y="696913"/>
            <a:ext cx="4648200" cy="3486150"/>
          </a:xfrm>
          <a:solidFill>
            <a:srgbClr val="FFFFFF"/>
          </a:solidFill>
          <a:ln/>
        </p:spPr>
      </p:sp>
      <p:sp>
        <p:nvSpPr>
          <p:cNvPr id="70661" name="Rectangle 3"/>
          <p:cNvSpPr>
            <a:spLocks noGrp="1" noChangeArrowheads="1"/>
          </p:cNvSpPr>
          <p:nvPr>
            <p:ph type="body" idx="1"/>
          </p:nvPr>
        </p:nvSpPr>
        <p:spPr>
          <a:xfrm>
            <a:off x="1193800" y="4421188"/>
            <a:ext cx="5027613" cy="4183062"/>
          </a:xfrm>
          <a:solidFill>
            <a:srgbClr val="FFFFFF"/>
          </a:solidFill>
          <a:ln>
            <a:solidFill>
              <a:srgbClr val="000000"/>
            </a:solidFill>
          </a:ln>
        </p:spPr>
        <p:txBody>
          <a:bodyPr lIns="91440" tIns="45720" rIns="91440" bIns="45720"/>
          <a:lstStyle/>
          <a:p>
            <a:pPr eaLnBrk="1" hangingPunct="1"/>
            <a:endParaRPr lang="en-US" altLang="en-US">
              <a:latin typeface="Arial" charset="0"/>
            </a:endParaRPr>
          </a:p>
        </p:txBody>
      </p:sp>
    </p:spTree>
    <p:extLst>
      <p:ext uri="{BB962C8B-B14F-4D97-AF65-F5344CB8AC3E}">
        <p14:creationId xmlns:p14="http://schemas.microsoft.com/office/powerpoint/2010/main" val="315805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F7D0A65-D59D-4236-9B8D-2044A2D49774}" type="slidenum">
              <a:rPr lang="en-US" altLang="en-US"/>
              <a:pPr algn="r" eaLnBrk="1" hangingPunct="1">
                <a:spcBef>
                  <a:spcPct val="0"/>
                </a:spcBef>
              </a:pPr>
              <a:t>56</a:t>
            </a:fld>
            <a:endParaRPr lang="en-US" altLang="en-US"/>
          </a:p>
        </p:txBody>
      </p:sp>
      <p:sp>
        <p:nvSpPr>
          <p:cNvPr id="70659" name="Rectangle 7"/>
          <p:cNvSpPr txBox="1">
            <a:spLocks noGrp="1" noChangeArrowheads="1"/>
          </p:cNvSpPr>
          <p:nvPr/>
        </p:nvSpPr>
        <p:spPr bwMode="auto">
          <a:xfrm>
            <a:off x="3886200" y="8831263"/>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141" tIns="46570" rIns="93141" bIns="46570" anchor="b"/>
          <a:lstStyle>
            <a:lvl1pPr defTabSz="931863" eaLnBrk="0" hangingPunct="0">
              <a:spcBef>
                <a:spcPct val="30000"/>
              </a:spcBef>
              <a:defRPr sz="1200">
                <a:solidFill>
                  <a:schemeClr val="tx1"/>
                </a:solidFill>
                <a:latin typeface="Arial" charset="0"/>
              </a:defRPr>
            </a:lvl1pPr>
            <a:lvl2pPr marL="742950" indent="-285750" defTabSz="931863" eaLnBrk="0" hangingPunct="0">
              <a:spcBef>
                <a:spcPct val="30000"/>
              </a:spcBef>
              <a:defRPr sz="1200">
                <a:solidFill>
                  <a:schemeClr val="tx1"/>
                </a:solidFill>
                <a:latin typeface="Arial" charset="0"/>
              </a:defRPr>
            </a:lvl2pPr>
            <a:lvl3pPr marL="1143000" indent="-228600" defTabSz="931863" eaLnBrk="0" hangingPunct="0">
              <a:spcBef>
                <a:spcPct val="30000"/>
              </a:spcBef>
              <a:defRPr sz="1200">
                <a:solidFill>
                  <a:schemeClr val="tx1"/>
                </a:solidFill>
                <a:latin typeface="Arial" charset="0"/>
              </a:defRPr>
            </a:lvl3pPr>
            <a:lvl4pPr marL="1600200" indent="-228600" defTabSz="931863" eaLnBrk="0" hangingPunct="0">
              <a:spcBef>
                <a:spcPct val="30000"/>
              </a:spcBef>
              <a:defRPr sz="1200">
                <a:solidFill>
                  <a:schemeClr val="tx1"/>
                </a:solidFill>
                <a:latin typeface="Arial" charset="0"/>
              </a:defRPr>
            </a:lvl4pPr>
            <a:lvl5pPr marL="2057400" indent="-228600" defTabSz="931863" eaLnBrk="0" hangingPunct="0">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40D1C1B-2205-43C0-AE84-D76E5ED3656E}" type="slidenum">
              <a:rPr lang="en-US" altLang="en-US"/>
              <a:pPr algn="r" eaLnBrk="1" hangingPunct="1">
                <a:spcBef>
                  <a:spcPct val="0"/>
                </a:spcBef>
              </a:pPr>
              <a:t>56</a:t>
            </a:fld>
            <a:endParaRPr lang="en-US" altLang="en-US"/>
          </a:p>
        </p:txBody>
      </p:sp>
      <p:sp>
        <p:nvSpPr>
          <p:cNvPr id="70660" name="Rectangle 2"/>
          <p:cNvSpPr>
            <a:spLocks noGrp="1" noRot="1" noChangeAspect="1" noChangeArrowheads="1" noTextEdit="1"/>
          </p:cNvSpPr>
          <p:nvPr>
            <p:ph type="sldImg"/>
          </p:nvPr>
        </p:nvSpPr>
        <p:spPr>
          <a:xfrm>
            <a:off x="1104900" y="696913"/>
            <a:ext cx="4648200" cy="3486150"/>
          </a:xfrm>
          <a:solidFill>
            <a:srgbClr val="FFFFFF"/>
          </a:solidFill>
          <a:ln/>
        </p:spPr>
      </p:sp>
      <p:sp>
        <p:nvSpPr>
          <p:cNvPr id="70661" name="Rectangle 3"/>
          <p:cNvSpPr>
            <a:spLocks noGrp="1" noChangeArrowheads="1"/>
          </p:cNvSpPr>
          <p:nvPr>
            <p:ph type="body" idx="1"/>
          </p:nvPr>
        </p:nvSpPr>
        <p:spPr>
          <a:xfrm>
            <a:off x="1193800" y="4421188"/>
            <a:ext cx="5027613" cy="4183062"/>
          </a:xfrm>
          <a:solidFill>
            <a:srgbClr val="FFFFFF"/>
          </a:solidFill>
          <a:ln>
            <a:solidFill>
              <a:srgbClr val="000000"/>
            </a:solidFill>
          </a:ln>
        </p:spPr>
        <p:txBody>
          <a:bodyPr lIns="91440" tIns="45720" rIns="91440" bIns="45720"/>
          <a:lstStyle/>
          <a:p>
            <a:pPr eaLnBrk="1" hangingPunct="1"/>
            <a:endParaRPr lang="en-US" altLang="en-US">
              <a:latin typeface="Arial" charset="0"/>
            </a:endParaRPr>
          </a:p>
        </p:txBody>
      </p:sp>
    </p:spTree>
    <p:extLst>
      <p:ext uri="{BB962C8B-B14F-4D97-AF65-F5344CB8AC3E}">
        <p14:creationId xmlns:p14="http://schemas.microsoft.com/office/powerpoint/2010/main" val="233819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7E374A-3353-46C5-9D36-0670E872E8EF}" type="slidenum">
              <a:rPr lang="en-US" smtClean="0"/>
              <a:t>68</a:t>
            </a:fld>
            <a:endParaRPr lang="en-US"/>
          </a:p>
        </p:txBody>
      </p:sp>
    </p:spTree>
    <p:extLst>
      <p:ext uri="{BB962C8B-B14F-4D97-AF65-F5344CB8AC3E}">
        <p14:creationId xmlns:p14="http://schemas.microsoft.com/office/powerpoint/2010/main" val="341629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7E374A-3353-46C5-9D36-0670E872E8EF}" type="slidenum">
              <a:rPr lang="en-US" smtClean="0"/>
              <a:t>70</a:t>
            </a:fld>
            <a:endParaRPr lang="en-US"/>
          </a:p>
        </p:txBody>
      </p:sp>
    </p:spTree>
    <p:extLst>
      <p:ext uri="{BB962C8B-B14F-4D97-AF65-F5344CB8AC3E}">
        <p14:creationId xmlns:p14="http://schemas.microsoft.com/office/powerpoint/2010/main" val="343963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7E374A-3353-46C5-9D36-0670E872E8EF}" type="slidenum">
              <a:rPr lang="en-US" smtClean="0"/>
              <a:t>71</a:t>
            </a:fld>
            <a:endParaRPr lang="en-US"/>
          </a:p>
        </p:txBody>
      </p:sp>
    </p:spTree>
    <p:extLst>
      <p:ext uri="{BB962C8B-B14F-4D97-AF65-F5344CB8AC3E}">
        <p14:creationId xmlns:p14="http://schemas.microsoft.com/office/powerpoint/2010/main" val="221890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7E374A-3353-46C5-9D36-0670E872E8EF}" type="slidenum">
              <a:rPr lang="en-US" smtClean="0"/>
              <a:t>73</a:t>
            </a:fld>
            <a:endParaRPr lang="en-US"/>
          </a:p>
        </p:txBody>
      </p:sp>
    </p:spTree>
    <p:extLst>
      <p:ext uri="{BB962C8B-B14F-4D97-AF65-F5344CB8AC3E}">
        <p14:creationId xmlns:p14="http://schemas.microsoft.com/office/powerpoint/2010/main" val="495280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6200" y="8832850"/>
            <a:ext cx="2971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61" tIns="46080" rIns="92161" bIns="46080" anchor="b"/>
          <a:lstStyle>
            <a:lvl1pPr defTabSz="931863" eaLnBrk="0" hangingPunct="0">
              <a:defRPr sz="2400">
                <a:solidFill>
                  <a:schemeClr val="tx1"/>
                </a:solidFill>
                <a:latin typeface="Arial" charset="0"/>
                <a:cs typeface="Arial" charset="0"/>
              </a:defRPr>
            </a:lvl1pPr>
            <a:lvl2pPr marL="742950" indent="-285750" defTabSz="931863" eaLnBrk="0" hangingPunct="0">
              <a:defRPr sz="2400">
                <a:solidFill>
                  <a:schemeClr val="tx1"/>
                </a:solidFill>
                <a:latin typeface="Arial" charset="0"/>
                <a:cs typeface="Arial" charset="0"/>
              </a:defRPr>
            </a:lvl2pPr>
            <a:lvl3pPr marL="1143000" indent="-228600" defTabSz="931863" eaLnBrk="0" hangingPunct="0">
              <a:defRPr sz="2400">
                <a:solidFill>
                  <a:schemeClr val="tx1"/>
                </a:solidFill>
                <a:latin typeface="Arial" charset="0"/>
                <a:cs typeface="Arial" charset="0"/>
              </a:defRPr>
            </a:lvl3pPr>
            <a:lvl4pPr marL="1600200" indent="-228600" defTabSz="931863" eaLnBrk="0" hangingPunct="0">
              <a:defRPr sz="2400">
                <a:solidFill>
                  <a:schemeClr val="tx1"/>
                </a:solidFill>
                <a:latin typeface="Arial" charset="0"/>
                <a:cs typeface="Arial" charset="0"/>
              </a:defRPr>
            </a:lvl4pPr>
            <a:lvl5pPr marL="2057400" indent="-228600" defTabSz="931863" eaLnBrk="0" hangingPunct="0">
              <a:defRPr sz="2400">
                <a:solidFill>
                  <a:schemeClr val="tx1"/>
                </a:solidFill>
                <a:latin typeface="Arial" charset="0"/>
                <a:cs typeface="Arial" charset="0"/>
              </a:defRPr>
            </a:lvl5pPr>
            <a:lvl6pPr marL="2514600" indent="-228600" defTabSz="931863" eaLnBrk="0" fontAlgn="base" hangingPunct="0">
              <a:spcBef>
                <a:spcPct val="0"/>
              </a:spcBef>
              <a:spcAft>
                <a:spcPct val="0"/>
              </a:spcAft>
              <a:defRPr sz="2400">
                <a:solidFill>
                  <a:schemeClr val="tx1"/>
                </a:solidFill>
                <a:latin typeface="Arial" charset="0"/>
                <a:cs typeface="Arial" charset="0"/>
              </a:defRPr>
            </a:lvl6pPr>
            <a:lvl7pPr marL="2971800" indent="-228600" defTabSz="931863" eaLnBrk="0" fontAlgn="base" hangingPunct="0">
              <a:spcBef>
                <a:spcPct val="0"/>
              </a:spcBef>
              <a:spcAft>
                <a:spcPct val="0"/>
              </a:spcAft>
              <a:defRPr sz="2400">
                <a:solidFill>
                  <a:schemeClr val="tx1"/>
                </a:solidFill>
                <a:latin typeface="Arial" charset="0"/>
                <a:cs typeface="Arial" charset="0"/>
              </a:defRPr>
            </a:lvl7pPr>
            <a:lvl8pPr marL="3429000" indent="-228600" defTabSz="931863" eaLnBrk="0" fontAlgn="base" hangingPunct="0">
              <a:spcBef>
                <a:spcPct val="0"/>
              </a:spcBef>
              <a:spcAft>
                <a:spcPct val="0"/>
              </a:spcAft>
              <a:defRPr sz="2400">
                <a:solidFill>
                  <a:schemeClr val="tx1"/>
                </a:solidFill>
                <a:latin typeface="Arial" charset="0"/>
                <a:cs typeface="Arial" charset="0"/>
              </a:defRPr>
            </a:lvl8pPr>
            <a:lvl9pPr marL="3886200" indent="-228600" defTabSz="931863" eaLnBrk="0" fontAlgn="base" hangingPunct="0">
              <a:spcBef>
                <a:spcPct val="0"/>
              </a:spcBef>
              <a:spcAft>
                <a:spcPct val="0"/>
              </a:spcAft>
              <a:defRPr sz="2400">
                <a:solidFill>
                  <a:schemeClr val="tx1"/>
                </a:solidFill>
                <a:latin typeface="Arial" charset="0"/>
                <a:cs typeface="Arial"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64B8DEBD-B32C-4827-A4FE-758080A33FC5}" type="slidenum">
              <a:rPr kumimoji="0" lang="en-US" altLang="en-US" sz="1300" b="0" i="0" u="none" strike="noStrike" kern="1200" cap="none" spc="0" normalizeH="0" baseline="0" noProof="0">
                <a:ln>
                  <a:noFill/>
                </a:ln>
                <a:solidFill>
                  <a:srgbClr val="000000"/>
                </a:solidFill>
                <a:effectLst/>
                <a:uLnTx/>
                <a:uFillTx/>
                <a:latin typeface="Times" charset="0"/>
                <a:ea typeface="+mn-ea"/>
                <a:cs typeface="Arial" charset="0"/>
              </a:rPr>
              <a:pPr marL="0" marR="0" lvl="0" indent="0" algn="r" defTabSz="931863" rtl="0" eaLnBrk="1" fontAlgn="base" latinLnBrk="0" hangingPunct="1">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a:ln>
                <a:noFill/>
              </a:ln>
              <a:solidFill>
                <a:srgbClr val="000000"/>
              </a:solidFill>
              <a:effectLst/>
              <a:uLnTx/>
              <a:uFillTx/>
              <a:latin typeface="Times" charset="0"/>
              <a:ea typeface="+mn-ea"/>
              <a:cs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b="1">
              <a:latin typeface="Arial" charset="0"/>
            </a:endParaRPr>
          </a:p>
        </p:txBody>
      </p:sp>
    </p:spTree>
    <p:extLst>
      <p:ext uri="{BB962C8B-B14F-4D97-AF65-F5344CB8AC3E}">
        <p14:creationId xmlns:p14="http://schemas.microsoft.com/office/powerpoint/2010/main" val="399702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a:xfrm>
            <a:off x="6400800" y="6355080"/>
            <a:ext cx="2286000" cy="365760"/>
          </a:xfrm>
        </p:spPr>
        <p:txBody>
          <a:bodyPr/>
          <a:lstStyle>
            <a:lvl1pPr>
              <a:defRPr sz="1400"/>
            </a:lvl1pPr>
          </a:lstStyle>
          <a:p>
            <a:pPr>
              <a:defRPr/>
            </a:pPr>
            <a:endParaRPr lang="en-US"/>
          </a:p>
        </p:txBody>
      </p:sp>
      <p:sp>
        <p:nvSpPr>
          <p:cNvPr id="17" name="Footer Placeholder 16"/>
          <p:cNvSpPr>
            <a:spLocks noGrp="1"/>
          </p:cNvSpPr>
          <p:nvPr>
            <p:ph type="ftr" sz="quarter" idx="11"/>
          </p:nvPr>
        </p:nvSpPr>
        <p:spPr>
          <a:xfrm>
            <a:off x="2898648" y="6355080"/>
            <a:ext cx="3474720" cy="365760"/>
          </a:xfrm>
        </p:spPr>
        <p:txBody>
          <a:bodyPr/>
          <a:lstStyle/>
          <a:p>
            <a:pPr>
              <a:defRPr/>
            </a:pP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pPr>
              <a:defRPr/>
            </a:pPr>
            <a:fld id="{B46C4525-67F2-4102-B1C6-F1936320016C}"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406400" y="1905000"/>
            <a:ext cx="8178800" cy="216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6400" y="4219575"/>
            <a:ext cx="8178800" cy="216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D7BE8293-40C4-4E2A-8B1D-62E9F84CF4EE}" type="slidenum">
              <a:rPr kumimoji="0" lang="en-US" sz="1400" b="0" i="0" u="none" strike="noStrike" kern="1200" cap="none" spc="0" normalizeH="0" baseline="0" noProof="0">
                <a:ln>
                  <a:noFill/>
                </a:ln>
                <a:solidFill>
                  <a:srgbClr val="5E574E"/>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5E574E"/>
              </a:solidFill>
              <a:effectLst/>
              <a:uLnTx/>
              <a:uFillTx/>
              <a:latin typeface="Arial" charset="0"/>
              <a:ea typeface="+mn-ea"/>
              <a:cs typeface="+mn-cs"/>
            </a:endParaRPr>
          </a:p>
        </p:txBody>
      </p:sp>
    </p:spTree>
    <p:extLst>
      <p:ext uri="{BB962C8B-B14F-4D97-AF65-F5344CB8AC3E}">
        <p14:creationId xmlns:p14="http://schemas.microsoft.com/office/powerpoint/2010/main" val="75306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6172200" y="6705600"/>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sz="1800">
              <a:solidFill>
                <a:prstClr val="black"/>
              </a:solidFill>
            </a:endParaRPr>
          </a:p>
        </p:txBody>
      </p:sp>
      <p:sp>
        <p:nvSpPr>
          <p:cNvPr id="2" name="Title 1"/>
          <p:cNvSpPr>
            <a:spLocks noGrp="1"/>
          </p:cNvSpPr>
          <p:nvPr>
            <p:ph type="ctrTitle"/>
          </p:nvPr>
        </p:nvSpPr>
        <p:spPr>
          <a:xfrm>
            <a:off x="685800" y="2130435"/>
            <a:ext cx="7772400" cy="1470025"/>
          </a:xfrm>
          <a:prstGeom prst="rect">
            <a:avLst/>
          </a:prstGeom>
        </p:spPr>
        <p:txBody>
          <a:bodyPr/>
          <a:lstStyle>
            <a:lvl1pPr algn="ctr">
              <a:defRPr sz="3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1800">
                <a:solidFill>
                  <a:schemeClr val="tx1">
                    <a:tint val="75000"/>
                  </a:schemeClr>
                </a:solidFill>
              </a:defRPr>
            </a:lvl1pPr>
            <a:lvl2pPr marL="457065" indent="0" algn="ctr">
              <a:buNone/>
              <a:defRPr>
                <a:solidFill>
                  <a:schemeClr val="tx1">
                    <a:tint val="75000"/>
                  </a:schemeClr>
                </a:solidFill>
              </a:defRPr>
            </a:lvl2pPr>
            <a:lvl3pPr marL="914129" indent="0" algn="ctr">
              <a:buNone/>
              <a:defRPr>
                <a:solidFill>
                  <a:schemeClr val="tx1">
                    <a:tint val="75000"/>
                  </a:schemeClr>
                </a:solidFill>
              </a:defRPr>
            </a:lvl3pPr>
            <a:lvl4pPr marL="1371196" indent="0" algn="ctr">
              <a:buNone/>
              <a:defRPr>
                <a:solidFill>
                  <a:schemeClr val="tx1">
                    <a:tint val="75000"/>
                  </a:schemeClr>
                </a:solidFill>
              </a:defRPr>
            </a:lvl4pPr>
            <a:lvl5pPr marL="1828260" indent="0" algn="ctr">
              <a:buNone/>
              <a:defRPr>
                <a:solidFill>
                  <a:schemeClr val="tx1">
                    <a:tint val="75000"/>
                  </a:schemeClr>
                </a:solidFill>
              </a:defRPr>
            </a:lvl5pPr>
            <a:lvl6pPr marL="2285326" indent="0" algn="ctr">
              <a:buNone/>
              <a:defRPr>
                <a:solidFill>
                  <a:schemeClr val="tx1">
                    <a:tint val="75000"/>
                  </a:schemeClr>
                </a:solidFill>
              </a:defRPr>
            </a:lvl6pPr>
            <a:lvl7pPr marL="2742389" indent="0" algn="ctr">
              <a:buNone/>
              <a:defRPr>
                <a:solidFill>
                  <a:schemeClr val="tx1">
                    <a:tint val="75000"/>
                  </a:schemeClr>
                </a:solidFill>
              </a:defRPr>
            </a:lvl7pPr>
            <a:lvl8pPr marL="3199455" indent="0" algn="ctr">
              <a:buNone/>
              <a:defRPr>
                <a:solidFill>
                  <a:schemeClr val="tx1">
                    <a:tint val="75000"/>
                  </a:schemeClr>
                </a:solidFill>
              </a:defRPr>
            </a:lvl8pPr>
            <a:lvl9pPr marL="3656521"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858CB5A4-9453-41AE-B91E-16CC47E4E99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419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Font typeface="Wingdings" pitchFamily="2" charset="2"/>
              <a:buChar char="Ø"/>
              <a:defRPr sz="22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7"/>
          <p:cNvSpPr>
            <a:spLocks noGrp="1"/>
          </p:cNvSpPr>
          <p:nvPr>
            <p:ph type="title"/>
          </p:nvPr>
        </p:nvSpPr>
        <p:spPr bwMode="auto">
          <a:xfrm>
            <a:off x="127000" y="0"/>
            <a:ext cx="6781800" cy="59690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112AAC26-2902-4661-A118-A98E69D64D7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18293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a:prstGeom prst="rect">
            <a:avLst/>
          </a:prstGeom>
        </p:spPr>
        <p:txBody>
          <a:bodyPr anchor="t"/>
          <a:lstStyle>
            <a:lvl1pPr algn="l">
              <a:defRPr sz="3000" b="1" cap="none">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065" indent="0">
              <a:buNone/>
              <a:defRPr sz="1800">
                <a:solidFill>
                  <a:schemeClr val="tx1">
                    <a:tint val="75000"/>
                  </a:schemeClr>
                </a:solidFill>
              </a:defRPr>
            </a:lvl2pPr>
            <a:lvl3pPr marL="914129" indent="0">
              <a:buNone/>
              <a:defRPr sz="1600">
                <a:solidFill>
                  <a:schemeClr val="tx1">
                    <a:tint val="75000"/>
                  </a:schemeClr>
                </a:solidFill>
              </a:defRPr>
            </a:lvl3pPr>
            <a:lvl4pPr marL="1371196" indent="0">
              <a:buNone/>
              <a:defRPr sz="1400">
                <a:solidFill>
                  <a:schemeClr val="tx1">
                    <a:tint val="75000"/>
                  </a:schemeClr>
                </a:solidFill>
              </a:defRPr>
            </a:lvl4pPr>
            <a:lvl5pPr marL="1828260" indent="0">
              <a:buNone/>
              <a:defRPr sz="1400">
                <a:solidFill>
                  <a:schemeClr val="tx1">
                    <a:tint val="75000"/>
                  </a:schemeClr>
                </a:solidFill>
              </a:defRPr>
            </a:lvl5pPr>
            <a:lvl6pPr marL="2285326" indent="0">
              <a:buNone/>
              <a:defRPr sz="1400">
                <a:solidFill>
                  <a:schemeClr val="tx1">
                    <a:tint val="75000"/>
                  </a:schemeClr>
                </a:solidFill>
              </a:defRPr>
            </a:lvl6pPr>
            <a:lvl7pPr marL="2742389" indent="0">
              <a:buNone/>
              <a:defRPr sz="1400">
                <a:solidFill>
                  <a:schemeClr val="tx1">
                    <a:tint val="75000"/>
                  </a:schemeClr>
                </a:solidFill>
              </a:defRPr>
            </a:lvl7pPr>
            <a:lvl8pPr marL="3199455" indent="0">
              <a:buNone/>
              <a:defRPr sz="1400">
                <a:solidFill>
                  <a:schemeClr val="tx1">
                    <a:tint val="75000"/>
                  </a:schemeClr>
                </a:solidFill>
              </a:defRPr>
            </a:lvl8pPr>
            <a:lvl9pPr marL="3656521"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12F66A37-709A-4C24-9016-0B477C2417E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92994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8"/>
            <a:ext cx="4038600" cy="4525963"/>
          </a:xfrm>
        </p:spPr>
        <p:txBody>
          <a:bodyPr/>
          <a:lstStyle>
            <a:lvl1pPr>
              <a:defRPr sz="22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8"/>
            <a:ext cx="4038600" cy="4525963"/>
          </a:xfrm>
        </p:spPr>
        <p:txBody>
          <a:bodyPr/>
          <a:lstStyle>
            <a:lvl1pPr>
              <a:defRPr sz="22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17"/>
          <p:cNvSpPr>
            <a:spLocks noGrp="1"/>
          </p:cNvSpPr>
          <p:nvPr>
            <p:ph type="title"/>
          </p:nvPr>
        </p:nvSpPr>
        <p:spPr bwMode="auto">
          <a:xfrm>
            <a:off x="127000" y="0"/>
            <a:ext cx="6781800" cy="596900"/>
          </a:xfrm>
          <a:prstGeom prst="rect">
            <a:avLst/>
          </a:prstGeom>
          <a:noFill/>
          <a:ln w="9525">
            <a:noFill/>
            <a:miter lim="800000"/>
            <a:headEnd/>
            <a:tailEnd/>
          </a:ln>
        </p:spPr>
        <p:txBody>
          <a:bodyPr/>
          <a:lstStyle/>
          <a:p>
            <a:pPr lvl="0"/>
            <a:r>
              <a:rPr lang="en-US"/>
              <a:t>Click to edit Master title style</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63E865AD-73D9-4436-A37D-6D2F9AB9897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0998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6"/>
            <a:ext cx="4040188" cy="639762"/>
          </a:xfrm>
        </p:spPr>
        <p:txBody>
          <a:bodyPr anchor="b"/>
          <a:lstStyle>
            <a:lvl1pPr marL="0" indent="0">
              <a:buNone/>
              <a:defRPr sz="2200" b="1"/>
            </a:lvl1pPr>
            <a:lvl2pPr marL="457065" indent="0">
              <a:buNone/>
              <a:defRPr sz="2000" b="1"/>
            </a:lvl2pPr>
            <a:lvl3pPr marL="914129" indent="0">
              <a:buNone/>
              <a:defRPr sz="1800" b="1"/>
            </a:lvl3pPr>
            <a:lvl4pPr marL="1371196" indent="0">
              <a:buNone/>
              <a:defRPr sz="1600" b="1"/>
            </a:lvl4pPr>
            <a:lvl5pPr marL="1828260" indent="0">
              <a:buNone/>
              <a:defRPr sz="1600" b="1"/>
            </a:lvl5pPr>
            <a:lvl6pPr marL="2285326" indent="0">
              <a:buNone/>
              <a:defRPr sz="1600" b="1"/>
            </a:lvl6pPr>
            <a:lvl7pPr marL="2742389" indent="0">
              <a:buNone/>
              <a:defRPr sz="1600" b="1"/>
            </a:lvl7pPr>
            <a:lvl8pPr marL="3199455" indent="0">
              <a:buNone/>
              <a:defRPr sz="1600" b="1"/>
            </a:lvl8pPr>
            <a:lvl9pPr marL="365652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8"/>
            <a:ext cx="4040188" cy="3951288"/>
          </a:xfrm>
        </p:spPr>
        <p:txBody>
          <a:bodyPr/>
          <a:lstStyle>
            <a:lvl1pPr>
              <a:defRPr sz="20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31" y="1535116"/>
            <a:ext cx="4041775" cy="639762"/>
          </a:xfrm>
        </p:spPr>
        <p:txBody>
          <a:bodyPr anchor="b"/>
          <a:lstStyle>
            <a:lvl1pPr marL="0" indent="0">
              <a:buNone/>
              <a:defRPr sz="2200" b="1"/>
            </a:lvl1pPr>
            <a:lvl2pPr marL="457065" indent="0">
              <a:buNone/>
              <a:defRPr sz="2000" b="1"/>
            </a:lvl2pPr>
            <a:lvl3pPr marL="914129" indent="0">
              <a:buNone/>
              <a:defRPr sz="1800" b="1"/>
            </a:lvl3pPr>
            <a:lvl4pPr marL="1371196" indent="0">
              <a:buNone/>
              <a:defRPr sz="1600" b="1"/>
            </a:lvl4pPr>
            <a:lvl5pPr marL="1828260" indent="0">
              <a:buNone/>
              <a:defRPr sz="1600" b="1"/>
            </a:lvl5pPr>
            <a:lvl6pPr marL="2285326" indent="0">
              <a:buNone/>
              <a:defRPr sz="1600" b="1"/>
            </a:lvl6pPr>
            <a:lvl7pPr marL="2742389" indent="0">
              <a:buNone/>
              <a:defRPr sz="1600" b="1"/>
            </a:lvl7pPr>
            <a:lvl8pPr marL="3199455" indent="0">
              <a:buNone/>
              <a:defRPr sz="1600" b="1"/>
            </a:lvl8pPr>
            <a:lvl9pPr marL="365652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8"/>
            <a:ext cx="4041775" cy="3951288"/>
          </a:xfrm>
        </p:spPr>
        <p:txBody>
          <a:bodyPr/>
          <a:lstStyle>
            <a:lvl1pPr>
              <a:defRPr sz="20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Placeholder 17"/>
          <p:cNvSpPr>
            <a:spLocks noGrp="1"/>
          </p:cNvSpPr>
          <p:nvPr>
            <p:ph type="title"/>
          </p:nvPr>
        </p:nvSpPr>
        <p:spPr bwMode="auto">
          <a:xfrm>
            <a:off x="127000" y="0"/>
            <a:ext cx="6781800" cy="596900"/>
          </a:xfrm>
          <a:prstGeom prst="rect">
            <a:avLst/>
          </a:prstGeom>
          <a:noFill/>
          <a:ln w="9525">
            <a:noFill/>
            <a:miter lim="800000"/>
            <a:headEnd/>
            <a:tailEnd/>
          </a:ln>
        </p:spPr>
        <p:txBody>
          <a:bodyPr/>
          <a:lstStyle/>
          <a:p>
            <a:pPr lvl="0"/>
            <a:r>
              <a:rPr lang="en-US"/>
              <a:t>Click to edit Master title style</a:t>
            </a:r>
            <a:endParaRPr lang="en-US" dirty="0"/>
          </a:p>
        </p:txBody>
      </p:sp>
      <p:sp>
        <p:nvSpPr>
          <p:cNvPr id="7" name="Slide Number Placeholder 5"/>
          <p:cNvSpPr>
            <a:spLocks noGrp="1"/>
          </p:cNvSpPr>
          <p:nvPr>
            <p:ph type="sldNum" sz="quarter" idx="10"/>
          </p:nvPr>
        </p:nvSpPr>
        <p:spPr/>
        <p:txBody>
          <a:bodyPr/>
          <a:lstStyle>
            <a:lvl1pPr>
              <a:defRPr/>
            </a:lvl1pPr>
          </a:lstStyle>
          <a:p>
            <a:pPr>
              <a:defRPr/>
            </a:pPr>
            <a:fld id="{4E521917-0EB5-41E9-AB3E-B4CC2614E62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38102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7"/>
          <p:cNvSpPr>
            <a:spLocks noGrp="1"/>
          </p:cNvSpPr>
          <p:nvPr>
            <p:ph type="title"/>
          </p:nvPr>
        </p:nvSpPr>
        <p:spPr bwMode="auto">
          <a:xfrm>
            <a:off x="127000" y="0"/>
            <a:ext cx="6781800" cy="596900"/>
          </a:xfrm>
          <a:prstGeom prst="rect">
            <a:avLst/>
          </a:prstGeom>
          <a:noFill/>
          <a:ln w="9525">
            <a:noFill/>
            <a:miter lim="800000"/>
            <a:headEnd/>
            <a:tailEnd/>
          </a:ln>
        </p:spPr>
        <p:txBody>
          <a:bodyPr/>
          <a:lstStyle/>
          <a:p>
            <a:pPr lvl="0"/>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677D31BF-570E-4DC3-871B-EF16AE7E5A99}"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36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73660AF3-FD78-46F0-8940-596D10EEFA1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50237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679450"/>
            <a:ext cx="3008313" cy="1162050"/>
          </a:xfrm>
          <a:prstGeom prst="rect">
            <a:avLst/>
          </a:prstGeom>
        </p:spPr>
        <p:txBody>
          <a:bodyPr anchor="b"/>
          <a:lstStyle>
            <a:lvl1pPr algn="l">
              <a:defRPr sz="2000" b="1">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1" y="679458"/>
            <a:ext cx="5111750" cy="5853113"/>
          </a:xfrm>
        </p:spPr>
        <p:txBody>
          <a:bodyPr/>
          <a:lstStyle>
            <a:lvl1pPr>
              <a:defRPr sz="2200"/>
            </a:lvl1pPr>
            <a:lvl2pPr>
              <a:buFont typeface="Wingdings" pitchFamily="2" charset="2"/>
              <a:buChar char="§"/>
              <a:defRPr sz="1800"/>
            </a:lvl2pPr>
            <a:lvl3pPr>
              <a:buFont typeface="Arial" pitchFamily="34" charset="0"/>
              <a:buChar cha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8" y="1841508"/>
            <a:ext cx="3008313" cy="4691063"/>
          </a:xfrm>
        </p:spPr>
        <p:txBody>
          <a:bodyPr/>
          <a:lstStyle>
            <a:lvl1pPr marL="0" indent="0">
              <a:buNone/>
              <a:defRPr sz="1400"/>
            </a:lvl1pPr>
            <a:lvl2pPr marL="457065" indent="0">
              <a:buNone/>
              <a:defRPr sz="1200"/>
            </a:lvl2pPr>
            <a:lvl3pPr marL="914129" indent="0">
              <a:buNone/>
              <a:defRPr sz="1000"/>
            </a:lvl3pPr>
            <a:lvl4pPr marL="1371196" indent="0">
              <a:buNone/>
              <a:defRPr sz="900"/>
            </a:lvl4pPr>
            <a:lvl5pPr marL="1828260" indent="0">
              <a:buNone/>
              <a:defRPr sz="900"/>
            </a:lvl5pPr>
            <a:lvl6pPr marL="2285326" indent="0">
              <a:buNone/>
              <a:defRPr sz="900"/>
            </a:lvl6pPr>
            <a:lvl7pPr marL="2742389" indent="0">
              <a:buNone/>
              <a:defRPr sz="900"/>
            </a:lvl7pPr>
            <a:lvl8pPr marL="3199455" indent="0">
              <a:buNone/>
              <a:defRPr sz="900"/>
            </a:lvl8pPr>
            <a:lvl9pPr marL="3656521"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xfrm>
            <a:off x="8828088" y="6667500"/>
            <a:ext cx="304800" cy="177800"/>
          </a:xfrm>
        </p:spPr>
        <p:txBody>
          <a:bodyPr/>
          <a:lstStyle>
            <a:lvl1pPr>
              <a:defRPr/>
            </a:lvl1pPr>
          </a:lstStyle>
          <a:p>
            <a:pPr>
              <a:defRPr/>
            </a:pPr>
            <a:fld id="{E0D8B77F-D33E-4871-A641-D1A53889BAC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803244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5703"/>
            <a:ext cx="5486400" cy="566738"/>
          </a:xfrm>
          <a:prstGeom prst="rect">
            <a:avLst/>
          </a:prstGeom>
        </p:spPr>
        <p:txBody>
          <a:bodyPr anchor="b"/>
          <a:lstStyle>
            <a:lvl1pPr algn="l">
              <a:defRPr sz="2000" b="1">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777875"/>
            <a:ext cx="5486400" cy="4114800"/>
          </a:xfrm>
        </p:spPr>
        <p:txBody>
          <a:bodyPr rtlCol="0">
            <a:normAutofit/>
          </a:bodyPr>
          <a:lstStyle>
            <a:lvl1pPr marL="0" indent="0">
              <a:buNone/>
              <a:defRPr sz="2400"/>
            </a:lvl1pPr>
            <a:lvl2pPr marL="457065" indent="0">
              <a:buNone/>
              <a:defRPr sz="2800"/>
            </a:lvl2pPr>
            <a:lvl3pPr marL="914129" indent="0">
              <a:buNone/>
              <a:defRPr sz="2400"/>
            </a:lvl3pPr>
            <a:lvl4pPr marL="1371196" indent="0">
              <a:buNone/>
              <a:defRPr sz="2000"/>
            </a:lvl4pPr>
            <a:lvl5pPr marL="1828260" indent="0">
              <a:buNone/>
              <a:defRPr sz="2000"/>
            </a:lvl5pPr>
            <a:lvl6pPr marL="2285326" indent="0">
              <a:buNone/>
              <a:defRPr sz="2000"/>
            </a:lvl6pPr>
            <a:lvl7pPr marL="2742389" indent="0">
              <a:buNone/>
              <a:defRPr sz="2000"/>
            </a:lvl7pPr>
            <a:lvl8pPr marL="3199455" indent="0">
              <a:buNone/>
              <a:defRPr sz="2000"/>
            </a:lvl8pPr>
            <a:lvl9pPr marL="3656521"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532441"/>
            <a:ext cx="5486400" cy="804862"/>
          </a:xfrm>
        </p:spPr>
        <p:txBody>
          <a:bodyPr/>
          <a:lstStyle>
            <a:lvl1pPr marL="0" indent="0">
              <a:buNone/>
              <a:defRPr sz="1400"/>
            </a:lvl1pPr>
            <a:lvl2pPr marL="457065" indent="0">
              <a:buNone/>
              <a:defRPr sz="1200"/>
            </a:lvl2pPr>
            <a:lvl3pPr marL="914129" indent="0">
              <a:buNone/>
              <a:defRPr sz="1000"/>
            </a:lvl3pPr>
            <a:lvl4pPr marL="1371196" indent="0">
              <a:buNone/>
              <a:defRPr sz="900"/>
            </a:lvl4pPr>
            <a:lvl5pPr marL="1828260" indent="0">
              <a:buNone/>
              <a:defRPr sz="900"/>
            </a:lvl5pPr>
            <a:lvl6pPr marL="2285326" indent="0">
              <a:buNone/>
              <a:defRPr sz="900"/>
            </a:lvl6pPr>
            <a:lvl7pPr marL="2742389" indent="0">
              <a:buNone/>
              <a:defRPr sz="900"/>
            </a:lvl7pPr>
            <a:lvl8pPr marL="3199455" indent="0">
              <a:buNone/>
              <a:defRPr sz="900"/>
            </a:lvl8pPr>
            <a:lvl9pPr marL="3656521"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xfrm>
            <a:off x="8828088" y="6680200"/>
            <a:ext cx="304800" cy="177800"/>
          </a:xfrm>
        </p:spPr>
        <p:txBody>
          <a:bodyPr/>
          <a:lstStyle>
            <a:lvl1pPr>
              <a:defRPr/>
            </a:lvl1pPr>
          </a:lstStyle>
          <a:p>
            <a:pPr>
              <a:defRPr/>
            </a:pPr>
            <a:fld id="{247B281E-E038-4A48-9DF0-11367840D57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40116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DF8FC1-1F4F-4275-9563-F8C394008AD2}" type="slidenum">
              <a:rPr lang="en-US" smtClean="0"/>
              <a:pPr>
                <a:defRPr/>
              </a:pPr>
              <a:t>‹#›</a:t>
            </a:fld>
            <a:endParaRPr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7"/>
          <p:cNvSpPr>
            <a:spLocks noGrp="1"/>
          </p:cNvSpPr>
          <p:nvPr>
            <p:ph type="title"/>
          </p:nvPr>
        </p:nvSpPr>
        <p:spPr bwMode="auto">
          <a:xfrm>
            <a:off x="127000" y="0"/>
            <a:ext cx="6781800" cy="59690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B1BF30D6-8A99-4E3D-877B-924FE1DA6E2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250379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77875"/>
            <a:ext cx="2057400" cy="5851525"/>
          </a:xfrm>
          <a:prstGeom prst="rect">
            <a:avLst/>
          </a:prstGeom>
        </p:spPr>
        <p:txBody>
          <a:bodyPr vert="eaVert"/>
          <a:lstStyle>
            <a:lvl1pPr>
              <a:defRPr>
                <a:solidFill>
                  <a:schemeClr val="tx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7778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383F0614-7E5C-4322-8B21-417C0212612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670805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and Media Clip">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8"/>
            <a:ext cx="4038600" cy="4525963"/>
          </a:xfrm>
          <a:prstGeom prst="rect">
            <a:avLst/>
          </a:prstGeom>
        </p:spPr>
        <p:txBody>
          <a:bodyPr/>
          <a:lstStyle>
            <a:lvl1pPr>
              <a:defRPr sz="22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Media Placeholder 3"/>
          <p:cNvSpPr>
            <a:spLocks noGrp="1"/>
          </p:cNvSpPr>
          <p:nvPr>
            <p:ph type="media" sz="half" idx="2"/>
          </p:nvPr>
        </p:nvSpPr>
        <p:spPr>
          <a:xfrm>
            <a:off x="4648200" y="1600208"/>
            <a:ext cx="4038600" cy="4525963"/>
          </a:xfrm>
          <a:prstGeom prst="rect">
            <a:avLst/>
          </a:prstGeom>
        </p:spPr>
        <p:txBody>
          <a:bodyPr rtlCol="0">
            <a:normAutofit/>
          </a:bodyPr>
          <a:lstStyle>
            <a:lvl1pPr>
              <a:defRPr sz="2200"/>
            </a:lvl1pPr>
          </a:lstStyle>
          <a:p>
            <a:pPr lvl="0"/>
            <a:r>
              <a:rPr lang="en-US" noProof="0"/>
              <a:t>Click icon to add media</a:t>
            </a:r>
            <a:endParaRPr lang="en-US" noProof="0" dirty="0"/>
          </a:p>
        </p:txBody>
      </p:sp>
      <p:sp>
        <p:nvSpPr>
          <p:cNvPr id="5" name="Title Placeholder 17"/>
          <p:cNvSpPr>
            <a:spLocks noGrp="1"/>
          </p:cNvSpPr>
          <p:nvPr>
            <p:ph type="title"/>
          </p:nvPr>
        </p:nvSpPr>
        <p:spPr bwMode="auto">
          <a:xfrm>
            <a:off x="127000" y="0"/>
            <a:ext cx="6781800" cy="596900"/>
          </a:xfrm>
          <a:prstGeom prst="rect">
            <a:avLst/>
          </a:prstGeom>
          <a:noFill/>
          <a:ln w="9525">
            <a:noFill/>
            <a:miter lim="800000"/>
            <a:headEnd/>
            <a:tailEnd/>
          </a:ln>
        </p:spPr>
        <p:txBody>
          <a:bodyPr/>
          <a:lstStyle/>
          <a:p>
            <a:pPr lvl="0"/>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C855397E-CE38-4CA7-B790-8CB2890C831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440864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600208"/>
            <a:ext cx="4038600" cy="4525963"/>
          </a:xfrm>
          <a:prstGeom prst="rect">
            <a:avLst/>
          </a:prstGeom>
        </p:spPr>
        <p:txBody>
          <a:bodyPr/>
          <a:lstStyle>
            <a:lvl1pPr>
              <a:defRPr sz="22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8"/>
            <a:ext cx="4038600" cy="4525963"/>
          </a:xfrm>
          <a:prstGeom prst="rect">
            <a:avLst/>
          </a:prstGeom>
        </p:spPr>
        <p:txBody>
          <a:bodyPr/>
          <a:lstStyle>
            <a:lvl1pPr>
              <a:defRPr lang="en-US" sz="2200" kern="1200" dirty="0" smtClean="0">
                <a:solidFill>
                  <a:schemeClr val="tx1"/>
                </a:solidFill>
                <a:latin typeface="Arial" pitchFamily="34" charset="0"/>
                <a:ea typeface="+mn-ea"/>
                <a:cs typeface="Arial" pitchFamily="34" charset="0"/>
              </a:defRPr>
            </a:lvl1pPr>
            <a:lvl2pPr>
              <a:buFont typeface="Wingdings" pitchFamily="2" charset="2"/>
              <a:buChar char="§"/>
              <a:defRPr lang="en-US" sz="1800" kern="1200" dirty="0" smtClean="0">
                <a:solidFill>
                  <a:schemeClr val="tx1"/>
                </a:solidFill>
                <a:latin typeface="Arial" pitchFamily="34" charset="0"/>
                <a:ea typeface="+mn-ea"/>
                <a:cs typeface="Arial" pitchFamily="34" charset="0"/>
              </a:defRPr>
            </a:lvl2pPr>
            <a:lvl3pPr>
              <a:buFont typeface="Arial" pitchFamily="34" charset="0"/>
              <a:buChar char="–"/>
              <a:defRPr sz="1600"/>
            </a:lvl3pPr>
            <a:lvl4pPr>
              <a:buFont typeface="Courier New" pitchFamily="49" charset="0"/>
              <a:buChar char="o"/>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7"/>
          <p:cNvSpPr>
            <a:spLocks noGrp="1"/>
          </p:cNvSpPr>
          <p:nvPr>
            <p:ph type="title"/>
          </p:nvPr>
        </p:nvSpPr>
        <p:spPr bwMode="auto">
          <a:xfrm>
            <a:off x="127000" y="0"/>
            <a:ext cx="6781800" cy="596900"/>
          </a:xfrm>
          <a:prstGeom prst="rect">
            <a:avLst/>
          </a:prstGeom>
          <a:noFill/>
          <a:ln w="9525">
            <a:noFill/>
            <a:miter lim="800000"/>
            <a:headEnd/>
            <a:tailEnd/>
          </a:ln>
        </p:spPr>
        <p:txBody>
          <a:bodyPr/>
          <a:lstStyle/>
          <a:p>
            <a:pPr lvl="0"/>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EB18C28B-8B00-4C2D-94E9-BC86EF0CF50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80081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8753" y="744542"/>
            <a:ext cx="8785225" cy="5686425"/>
          </a:xfrm>
        </p:spPr>
        <p:txBody>
          <a:bodyPr/>
          <a:lstStyle>
            <a:lvl1pPr>
              <a:defRPr sz="2200"/>
            </a:lvl1pPr>
            <a:lvl2pPr>
              <a:buFont typeface="Wingdings" pitchFamily="2" charset="2"/>
              <a:buChar char="§"/>
              <a:defRPr sz="1800"/>
            </a:lvl2pPr>
            <a:lvl3pPr>
              <a:buFont typeface="Arial" pitchFamily="34" charset="0"/>
              <a:buChar char="–"/>
              <a:defRPr sz="1600"/>
            </a:lvl3pPr>
            <a:lvl4pPr>
              <a:buFont typeface="Courier New" pitchFamily="49" charset="0"/>
              <a:buChar char="o"/>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FBB3BBF9-4ACA-4303-A39E-01D8E13F3BA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13150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1"/>
            <a:ext cx="4047067"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3" y="1600201"/>
            <a:ext cx="4047067" cy="4525963"/>
          </a:xfrm>
          <a:prstGeom prst="rect">
            <a:avLst/>
          </a:prstGeom>
        </p:spPr>
        <p:txBody>
          <a:bodyPr/>
          <a:lstStyle/>
          <a:p>
            <a:pPr lvl="0"/>
            <a:endParaRPr lang="en-US" noProof="0"/>
          </a:p>
        </p:txBody>
      </p:sp>
    </p:spTree>
    <p:extLst>
      <p:ext uri="{BB962C8B-B14F-4D97-AF65-F5344CB8AC3E}">
        <p14:creationId xmlns:p14="http://schemas.microsoft.com/office/powerpoint/2010/main" val="2685257498"/>
      </p:ext>
    </p:extLst>
  </p:cSld>
  <p:clrMapOvr>
    <a:masterClrMapping/>
  </p:clrMapOvr>
  <p:transition spd="med">
    <p:random/>
    <p:sndAc>
      <p:stSnd>
        <p:snd r:embed="rId1" name="projctor.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69459C-FA18-4423-9E3D-F7C75D8D66B5}"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2997448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69459C-FA18-4423-9E3D-F7C75D8D66B5}"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4029279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69459C-FA18-4423-9E3D-F7C75D8D66B5}"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1337405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69459C-FA18-4423-9E3D-F7C75D8D66B5}"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1203097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3CB9B9C-6068-416E-BD8C-87C3F5C4D7D8}" type="slidenum">
              <a:rPr lang="en-US" smtClean="0"/>
              <a:pPr>
                <a:defRPr/>
              </a:pPr>
              <a:t>‹#›</a:t>
            </a:fld>
            <a:endParaRPr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69459C-FA18-4423-9E3D-F7C75D8D66B5}" type="datetimeFigureOut">
              <a:rPr lang="en-US" smtClean="0"/>
              <a:t>2/13/2020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3566898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69459C-FA18-4423-9E3D-F7C75D8D66B5}" type="datetimeFigureOut">
              <a:rPr lang="en-US" smtClean="0"/>
              <a:t>2/13/2020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458562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9459C-FA18-4423-9E3D-F7C75D8D66B5}" type="datetimeFigureOut">
              <a:rPr lang="en-US" smtClean="0"/>
              <a:t>2/13/2020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3363947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69459C-FA18-4423-9E3D-F7C75D8D66B5}"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2490030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69459C-FA18-4423-9E3D-F7C75D8D66B5}" type="datetimeFigureOut">
              <a:rPr lang="en-US" smtClean="0"/>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20027238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69459C-FA18-4423-9E3D-F7C75D8D66B5}"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342089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69459C-FA18-4423-9E3D-F7C75D8D66B5}"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966887-28AE-44E7-BA4F-3F66130C3BE1}" type="slidenum">
              <a:rPr lang="en-US" smtClean="0"/>
              <a:t>‹#›</a:t>
            </a:fld>
            <a:endParaRPr lang="en-US"/>
          </a:p>
        </p:txBody>
      </p:sp>
    </p:spTree>
    <p:extLst>
      <p:ext uri="{BB962C8B-B14F-4D97-AF65-F5344CB8AC3E}">
        <p14:creationId xmlns:p14="http://schemas.microsoft.com/office/powerpoint/2010/main" val="1200957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53816F-2C89-497C-8FF3-009405483FE7}" type="datetime1">
              <a:rPr lang="en-US" smtClean="0"/>
              <a:pPr/>
              <a:t>2/13/2020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A7219-6742-4DD8-8790-BB31E9E05266}"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
        <p:nvSpPr>
          <p:cNvPr id="9" name="Picture Placeholder 8"/>
          <p:cNvSpPr>
            <a:spLocks noGrp="1"/>
          </p:cNvSpPr>
          <p:nvPr>
            <p:ph type="pic" sz="quarter" idx="13"/>
          </p:nvPr>
        </p:nvSpPr>
        <p:spPr>
          <a:xfrm>
            <a:off x="6705600" y="6096000"/>
            <a:ext cx="1981200" cy="533400"/>
          </a:xfrm>
          <a:blipFill>
            <a:blip r:embed="rId2" cstate="print"/>
            <a:stretch>
              <a:fillRect/>
            </a:stretch>
          </a:blipFill>
        </p:spPr>
        <p:txBody>
          <a:bodyPr/>
          <a:lstStyle/>
          <a:p>
            <a:endParaRPr lang="en-US"/>
          </a:p>
        </p:txBody>
      </p:sp>
    </p:spTree>
    <p:extLst>
      <p:ext uri="{BB962C8B-B14F-4D97-AF65-F5344CB8AC3E}">
        <p14:creationId xmlns:p14="http://schemas.microsoft.com/office/powerpoint/2010/main" val="55597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06777E7-CAF8-4415-BB9C-E99EC9A6DD51}" type="slidenum">
              <a:rPr lang="en-US" altLang="en-US"/>
              <a:pPr/>
              <a:t>‹#›</a:t>
            </a:fld>
            <a:endParaRPr lang="en-US" altLang="en-US"/>
          </a:p>
        </p:txBody>
      </p:sp>
    </p:spTree>
    <p:extLst>
      <p:ext uri="{BB962C8B-B14F-4D97-AF65-F5344CB8AC3E}">
        <p14:creationId xmlns:p14="http://schemas.microsoft.com/office/powerpoint/2010/main" val="3376815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6B0958-952D-418E-9B49-398A964D2141}" type="slidenum">
              <a:rPr lang="en-US" altLang="en-US"/>
              <a:pPr/>
              <a:t>‹#›</a:t>
            </a:fld>
            <a:endParaRPr lang="en-US" altLang="en-US"/>
          </a:p>
        </p:txBody>
      </p:sp>
    </p:spTree>
    <p:extLst>
      <p:ext uri="{BB962C8B-B14F-4D97-AF65-F5344CB8AC3E}">
        <p14:creationId xmlns:p14="http://schemas.microsoft.com/office/powerpoint/2010/main" val="317009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C7BE4EC-2A15-4955-AD97-8B0EA2FE999F}" type="slidenum">
              <a:rPr lang="en-US" smtClean="0"/>
              <a:pPr>
                <a:defRPr/>
              </a:pPr>
              <a:t>‹#›</a:t>
            </a:fld>
            <a:endParaRPr lang="en-US" dirty="0"/>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CB96ED7-00D1-4D53-B41C-498E993A9FA2}" type="slidenum">
              <a:rPr lang="en-US" altLang="en-US"/>
              <a:pPr/>
              <a:t>‹#›</a:t>
            </a:fld>
            <a:endParaRPr lang="en-US" altLang="en-US"/>
          </a:p>
        </p:txBody>
      </p:sp>
    </p:spTree>
    <p:extLst>
      <p:ext uri="{BB962C8B-B14F-4D97-AF65-F5344CB8AC3E}">
        <p14:creationId xmlns:p14="http://schemas.microsoft.com/office/powerpoint/2010/main" val="1415637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3B2957B-AFD3-4F1A-9C78-08F3174B4F58}" type="slidenum">
              <a:rPr lang="en-US" altLang="en-US"/>
              <a:pPr/>
              <a:t>‹#›</a:t>
            </a:fld>
            <a:endParaRPr lang="en-US" altLang="en-US"/>
          </a:p>
        </p:txBody>
      </p:sp>
    </p:spTree>
    <p:extLst>
      <p:ext uri="{BB962C8B-B14F-4D97-AF65-F5344CB8AC3E}">
        <p14:creationId xmlns:p14="http://schemas.microsoft.com/office/powerpoint/2010/main" val="3363952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9FC880F-EE7B-44E2-95D0-32609BCAD784}" type="slidenum">
              <a:rPr lang="en-US" altLang="en-US"/>
              <a:pPr/>
              <a:t>‹#›</a:t>
            </a:fld>
            <a:endParaRPr lang="en-US" altLang="en-US"/>
          </a:p>
        </p:txBody>
      </p:sp>
    </p:spTree>
    <p:extLst>
      <p:ext uri="{BB962C8B-B14F-4D97-AF65-F5344CB8AC3E}">
        <p14:creationId xmlns:p14="http://schemas.microsoft.com/office/powerpoint/2010/main" val="2070420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95E4C83-1EA0-4121-963D-AFE766ECDD3C}" type="slidenum">
              <a:rPr lang="en-US" altLang="en-US"/>
              <a:pPr/>
              <a:t>‹#›</a:t>
            </a:fld>
            <a:endParaRPr lang="en-US" altLang="en-US"/>
          </a:p>
        </p:txBody>
      </p:sp>
    </p:spTree>
    <p:extLst>
      <p:ext uri="{BB962C8B-B14F-4D97-AF65-F5344CB8AC3E}">
        <p14:creationId xmlns:p14="http://schemas.microsoft.com/office/powerpoint/2010/main" val="261033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39C46468-69B5-4CB2-BD13-9E9BE2EB9879}" type="slidenum">
              <a:rPr lang="en-US" altLang="en-US"/>
              <a:pPr/>
              <a:t>‹#›</a:t>
            </a:fld>
            <a:endParaRPr lang="en-US" altLang="en-US"/>
          </a:p>
        </p:txBody>
      </p:sp>
    </p:spTree>
    <p:extLst>
      <p:ext uri="{BB962C8B-B14F-4D97-AF65-F5344CB8AC3E}">
        <p14:creationId xmlns:p14="http://schemas.microsoft.com/office/powerpoint/2010/main" val="200835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7B342EC-EDFC-471A-8BBA-862A20702F07}" type="slidenum">
              <a:rPr lang="en-US" altLang="en-US"/>
              <a:pPr/>
              <a:t>‹#›</a:t>
            </a:fld>
            <a:endParaRPr lang="en-US" altLang="en-US"/>
          </a:p>
        </p:txBody>
      </p:sp>
    </p:spTree>
    <p:extLst>
      <p:ext uri="{BB962C8B-B14F-4D97-AF65-F5344CB8AC3E}">
        <p14:creationId xmlns:p14="http://schemas.microsoft.com/office/powerpoint/2010/main" val="234271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368BD9F-154E-4443-8B2B-1CB1FAABD65F}" type="slidenum">
              <a:rPr lang="en-US" altLang="en-US"/>
              <a:pPr/>
              <a:t>‹#›</a:t>
            </a:fld>
            <a:endParaRPr lang="en-US" altLang="en-US"/>
          </a:p>
        </p:txBody>
      </p:sp>
    </p:spTree>
    <p:extLst>
      <p:ext uri="{BB962C8B-B14F-4D97-AF65-F5344CB8AC3E}">
        <p14:creationId xmlns:p14="http://schemas.microsoft.com/office/powerpoint/2010/main" val="2501285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1C045D-5466-449C-B138-8D3B9063FDBF}" type="slidenum">
              <a:rPr lang="en-US" altLang="en-US"/>
              <a:pPr/>
              <a:t>‹#›</a:t>
            </a:fld>
            <a:endParaRPr lang="en-US" altLang="en-US"/>
          </a:p>
        </p:txBody>
      </p:sp>
    </p:spTree>
    <p:extLst>
      <p:ext uri="{BB962C8B-B14F-4D97-AF65-F5344CB8AC3E}">
        <p14:creationId xmlns:p14="http://schemas.microsoft.com/office/powerpoint/2010/main" val="4124380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2EE44FD-91BD-4AF1-AF1C-0BB1BA7CA38D}" type="slidenum">
              <a:rPr lang="en-US" altLang="en-US"/>
              <a:pPr/>
              <a:t>‹#›</a:t>
            </a:fld>
            <a:endParaRPr lang="en-US" altLang="en-US"/>
          </a:p>
        </p:txBody>
      </p:sp>
    </p:spTree>
    <p:extLst>
      <p:ext uri="{BB962C8B-B14F-4D97-AF65-F5344CB8AC3E}">
        <p14:creationId xmlns:p14="http://schemas.microsoft.com/office/powerpoint/2010/main" val="4100301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AE9D7EE-C46C-4E74-90FA-3BB46E900DB6}" type="slidenum">
              <a:rPr lang="en-US" altLang="en-US"/>
              <a:pPr/>
              <a:t>‹#›</a:t>
            </a:fld>
            <a:endParaRPr lang="en-US" altLang="en-US"/>
          </a:p>
        </p:txBody>
      </p:sp>
    </p:spTree>
    <p:extLst>
      <p:ext uri="{BB962C8B-B14F-4D97-AF65-F5344CB8AC3E}">
        <p14:creationId xmlns:p14="http://schemas.microsoft.com/office/powerpoint/2010/main" val="38249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FEAD6E-95BD-46A8-9992-673951FF971E}" type="slidenum">
              <a:rPr lang="en-US" smtClean="0"/>
              <a:pPr>
                <a:defRPr/>
              </a:pPr>
              <a:t>‹#›</a:t>
            </a:fld>
            <a:endParaRPr lang="en-US" dirty="0"/>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60F2C894-4BD1-4FEB-9ABE-5F7D02F0ED60}" type="slidenum">
              <a:rPr lang="en-US" altLang="en-US"/>
              <a:pPr/>
              <a:t>‹#›</a:t>
            </a:fld>
            <a:endParaRPr lang="en-US" altLang="en-US"/>
          </a:p>
        </p:txBody>
      </p:sp>
    </p:spTree>
    <p:extLst>
      <p:ext uri="{BB962C8B-B14F-4D97-AF65-F5344CB8AC3E}">
        <p14:creationId xmlns:p14="http://schemas.microsoft.com/office/powerpoint/2010/main" val="286267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53816F-2C89-497C-8FF3-009405483FE7}" type="datetime1">
              <a:rPr lang="en-US" smtClean="0"/>
              <a:pPr/>
              <a:t>2/13/2020</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CA7219-6742-4DD8-8790-BB31E9E05266}"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
        <p:nvSpPr>
          <p:cNvPr id="9" name="Picture Placeholder 8"/>
          <p:cNvSpPr>
            <a:spLocks noGrp="1"/>
          </p:cNvSpPr>
          <p:nvPr>
            <p:ph type="pic" sz="quarter" idx="13"/>
          </p:nvPr>
        </p:nvSpPr>
        <p:spPr>
          <a:xfrm>
            <a:off x="6705600" y="6096000"/>
            <a:ext cx="1981200" cy="533400"/>
          </a:xfrm>
          <a:blipFill>
            <a:blip r:embed="rId2" cstate="print"/>
            <a:stretch>
              <a:fillRect/>
            </a:stretch>
          </a:blipFill>
        </p:spPr>
        <p:txBody>
          <a:bodyPr/>
          <a:lstStyle/>
          <a:p>
            <a:endParaRPr lang="en-US"/>
          </a:p>
        </p:txBody>
      </p:sp>
    </p:spTree>
    <p:extLst>
      <p:ext uri="{BB962C8B-B14F-4D97-AF65-F5344CB8AC3E}">
        <p14:creationId xmlns:p14="http://schemas.microsoft.com/office/powerpoint/2010/main" val="567558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A950971-4FC6-40D9-9A4F-CDE5B459E4F5}" type="slidenum">
              <a:rPr lang="en-US" smtClean="0"/>
              <a:pPr>
                <a:defRPr/>
              </a:pPr>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7738C9A-83CC-45FD-A1E0-5FF27E3855AD}" type="slidenum">
              <a:rPr lang="en-US" smtClean="0"/>
              <a:pPr>
                <a:defRPr/>
              </a:pPr>
              <a:t>‹#›</a:t>
            </a:fld>
            <a:endParaRPr lang="en-US"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308E8F-851A-4594-BC61-3A816EDB3589}" type="datetimeFigureOut">
              <a:rPr lang="en-US" smtClean="0"/>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782B1-A6FD-4252-B8C8-320B7BCE5EDF}" type="slidenum">
              <a:rPr lang="en-US" smtClean="0"/>
              <a:t>‹#›</a:t>
            </a:fld>
            <a:endParaRPr lang="en-US"/>
          </a:p>
        </p:txBody>
      </p:sp>
    </p:spTree>
    <p:extLst>
      <p:ext uri="{BB962C8B-B14F-4D97-AF65-F5344CB8AC3E}">
        <p14:creationId xmlns:p14="http://schemas.microsoft.com/office/powerpoint/2010/main" val="307202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853816F-2C89-497C-8FF3-009405483FE7}" type="datetime1">
              <a:rPr kumimoji="0" lang="en-US" sz="1400" b="0" i="0" u="none" strike="noStrike" kern="1200" cap="none" spc="0" normalizeH="0" baseline="0" noProof="0" smtClean="0">
                <a:ln>
                  <a:noFill/>
                </a:ln>
                <a:solidFill>
                  <a:srgbClr val="464653"/>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2/13/2020</a:t>
            </a:fld>
            <a:endParaRPr kumimoji="0" lang="en-US" sz="1400" b="0" i="0" u="none" strike="noStrike" kern="1200" cap="none" spc="0" normalizeH="0" baseline="0" noProof="0" dirty="0">
              <a:ln>
                <a:noFill/>
              </a:ln>
              <a:solidFill>
                <a:srgbClr val="464653"/>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464653"/>
              </a:solidFill>
              <a:effectLst/>
              <a:uLnTx/>
              <a:uFillTx/>
              <a:latin typeface="Arial" charset="0"/>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7CCA7219-6742-4DD8-8790-BB31E9E05266}" type="slidenum">
              <a:rPr kumimoji="0" lang="en-US" sz="1400" b="0" i="0" u="none" strike="noStrike" kern="1200" cap="none" spc="0" normalizeH="0" baseline="0" noProof="0" smtClean="0">
                <a:ln>
                  <a:noFill/>
                </a:ln>
                <a:solidFill>
                  <a:srgbClr val="464653"/>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464653"/>
              </a:solidFill>
              <a:effectLst/>
              <a:uLnTx/>
              <a:uFillTx/>
              <a:latin typeface="Arial" charset="0"/>
              <a:ea typeface="+mn-ea"/>
              <a:cs typeface="+mn-cs"/>
            </a:endParaRPr>
          </a:p>
        </p:txBody>
      </p:sp>
      <p:sp>
        <p:nvSpPr>
          <p:cNvPr id="7" name="Title 6"/>
          <p:cNvSpPr>
            <a:spLocks noGrp="1"/>
          </p:cNvSpPr>
          <p:nvPr>
            <p:ph type="title"/>
          </p:nvPr>
        </p:nvSpPr>
        <p:spPr/>
        <p:txBody>
          <a:bodyPr rtlCol="0"/>
          <a:lstStyle/>
          <a:p>
            <a:r>
              <a:rPr kumimoji="0" lang="en-US"/>
              <a:t>Click to edit Master title style</a:t>
            </a:r>
          </a:p>
        </p:txBody>
      </p:sp>
      <p:sp>
        <p:nvSpPr>
          <p:cNvPr id="9" name="Picture Placeholder 8"/>
          <p:cNvSpPr>
            <a:spLocks noGrp="1"/>
          </p:cNvSpPr>
          <p:nvPr>
            <p:ph type="pic" sz="quarter" idx="13"/>
          </p:nvPr>
        </p:nvSpPr>
        <p:spPr>
          <a:xfrm>
            <a:off x="6705600" y="6096000"/>
            <a:ext cx="1981200" cy="533400"/>
          </a:xfrm>
          <a:blipFill>
            <a:blip r:embed="rId2" cstate="print"/>
            <a:stretch>
              <a:fillRect/>
            </a:stretch>
          </a:blipFill>
        </p:spPr>
        <p:txBody>
          <a:bodyPr/>
          <a:lstStyle/>
          <a:p>
            <a:endParaRPr lang="en-US"/>
          </a:p>
        </p:txBody>
      </p:sp>
    </p:spTree>
    <p:extLst>
      <p:ext uri="{BB962C8B-B14F-4D97-AF65-F5344CB8AC3E}">
        <p14:creationId xmlns:p14="http://schemas.microsoft.com/office/powerpoint/2010/main" val="90813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3.pn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908CA037-12A9-4AFD-A4A3-8302336CFFB2}" type="slidenum">
              <a:rPr lang="en-US" smtClean="0"/>
              <a:pPr>
                <a:defRPr/>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466" r:id="rId1"/>
    <p:sldLayoutId id="2147484467" r:id="rId2"/>
    <p:sldLayoutId id="2147484469" r:id="rId3"/>
    <p:sldLayoutId id="2147484470" r:id="rId4"/>
    <p:sldLayoutId id="2147484471" r:id="rId5"/>
    <p:sldLayoutId id="2147484472" r:id="rId6"/>
    <p:sldLayoutId id="2147484473" r:id="rId7"/>
    <p:sldLayoutId id="2147484474" r:id="rId8"/>
    <p:sldLayoutId id="2147484533" r:id="rId9"/>
    <p:sldLayoutId id="2147484534" r:id="rId10"/>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609600"/>
          </a:xfrm>
          <a:prstGeom prst="rect">
            <a:avLst/>
          </a:prstGeom>
          <a:solidFill>
            <a:srgbClr val="073770"/>
          </a:solidFill>
          <a:effectLst/>
        </p:spPr>
        <p:style>
          <a:lnRef idx="2">
            <a:schemeClr val="accent1">
              <a:shade val="50000"/>
            </a:schemeClr>
          </a:lnRef>
          <a:fillRef idx="1">
            <a:schemeClr val="accent1"/>
          </a:fillRef>
          <a:effectRef idx="0">
            <a:schemeClr val="accent1"/>
          </a:effectRef>
          <a:fontRef idx="minor">
            <a:schemeClr val="lt1"/>
          </a:fontRef>
        </p:style>
        <p:txBody>
          <a:bodyPr lIns="91421" tIns="45710" rIns="91421" bIns="45710" anchor="ctr"/>
          <a:lstStyle/>
          <a:p>
            <a:pPr algn="ctr" fontAlgn="auto">
              <a:spcBef>
                <a:spcPts val="0"/>
              </a:spcBef>
              <a:spcAft>
                <a:spcPts val="0"/>
              </a:spcAft>
              <a:defRPr/>
            </a:pPr>
            <a:endParaRPr lang="en-US" sz="1800" dirty="0">
              <a:solidFill>
                <a:prstClr val="white"/>
              </a:solidFill>
            </a:endParaRP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0" rIns="91421" bIns="457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Title Placeholder 17"/>
          <p:cNvSpPr>
            <a:spLocks noGrp="1"/>
          </p:cNvSpPr>
          <p:nvPr>
            <p:ph type="title"/>
          </p:nvPr>
        </p:nvSpPr>
        <p:spPr bwMode="auto">
          <a:xfrm>
            <a:off x="127000" y="0"/>
            <a:ext cx="6781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cxnSp>
        <p:nvCxnSpPr>
          <p:cNvPr id="13" name="Straight Connector 12"/>
          <p:cNvCxnSpPr/>
          <p:nvPr/>
        </p:nvCxnSpPr>
        <p:spPr>
          <a:xfrm>
            <a:off x="0" y="609600"/>
            <a:ext cx="9144000" cy="1588"/>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30" name="Picture 9" descr="Untitled-1.gif"/>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40600" y="115888"/>
            <a:ext cx="16256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a:spLocks noGrp="1"/>
          </p:cNvSpPr>
          <p:nvPr>
            <p:ph type="sldNum" sz="quarter" idx="4"/>
          </p:nvPr>
        </p:nvSpPr>
        <p:spPr>
          <a:xfrm>
            <a:off x="8763000" y="6667500"/>
            <a:ext cx="381000" cy="190500"/>
          </a:xfrm>
          <a:prstGeom prst="rect">
            <a:avLst/>
          </a:prstGeom>
        </p:spPr>
        <p:txBody>
          <a:bodyPr lIns="91421" tIns="45710" rIns="91421" bIns="45710" anchor="ctr" anchorCtr="0"/>
          <a:lstStyle>
            <a:lvl1pPr algn="ctr" eaLnBrk="0" fontAlgn="auto" hangingPunct="0">
              <a:spcBef>
                <a:spcPts val="0"/>
              </a:spcBef>
              <a:spcAft>
                <a:spcPts val="0"/>
              </a:spcAft>
              <a:defRPr sz="800" b="0">
                <a:latin typeface="Arial" pitchFamily="34" charset="0"/>
                <a:cs typeface="Arial" pitchFamily="34" charset="0"/>
              </a:defRPr>
            </a:lvl1pPr>
          </a:lstStyle>
          <a:p>
            <a:pPr>
              <a:defRPr/>
            </a:pPr>
            <a:fld id="{F3696412-7D9A-4FD1-8D78-9BCA534A8A4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686770208"/>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Lst>
  <p:hf hdr="0" ftr="0" dt="0"/>
  <p:txStyles>
    <p:titleStyle>
      <a:lvl1pPr algn="l" defTabSz="911225" rtl="0" eaLnBrk="0" fontAlgn="base" hangingPunct="0">
        <a:spcBef>
          <a:spcPct val="0"/>
        </a:spcBef>
        <a:spcAft>
          <a:spcPct val="0"/>
        </a:spcAft>
        <a:defRPr sz="2200" b="1" kern="1200">
          <a:solidFill>
            <a:schemeClr val="bg1"/>
          </a:solidFill>
          <a:latin typeface="Arial" pitchFamily="34" charset="0"/>
          <a:ea typeface="+mj-ea"/>
          <a:cs typeface="Arial" pitchFamily="34" charset="0"/>
        </a:defRPr>
      </a:lvl1pPr>
      <a:lvl2pPr algn="l" defTabSz="911225" rtl="0" eaLnBrk="0" fontAlgn="base" hangingPunct="0">
        <a:spcBef>
          <a:spcPct val="0"/>
        </a:spcBef>
        <a:spcAft>
          <a:spcPct val="0"/>
        </a:spcAft>
        <a:defRPr sz="2200" b="1">
          <a:solidFill>
            <a:schemeClr val="bg1"/>
          </a:solidFill>
          <a:latin typeface="Arial" charset="0"/>
          <a:cs typeface="Arial" charset="0"/>
        </a:defRPr>
      </a:lvl2pPr>
      <a:lvl3pPr algn="l" defTabSz="911225" rtl="0" eaLnBrk="0" fontAlgn="base" hangingPunct="0">
        <a:spcBef>
          <a:spcPct val="0"/>
        </a:spcBef>
        <a:spcAft>
          <a:spcPct val="0"/>
        </a:spcAft>
        <a:defRPr sz="2200" b="1">
          <a:solidFill>
            <a:schemeClr val="bg1"/>
          </a:solidFill>
          <a:latin typeface="Arial" charset="0"/>
          <a:cs typeface="Arial" charset="0"/>
        </a:defRPr>
      </a:lvl3pPr>
      <a:lvl4pPr algn="l" defTabSz="911225" rtl="0" eaLnBrk="0" fontAlgn="base" hangingPunct="0">
        <a:spcBef>
          <a:spcPct val="0"/>
        </a:spcBef>
        <a:spcAft>
          <a:spcPct val="0"/>
        </a:spcAft>
        <a:defRPr sz="2200" b="1">
          <a:solidFill>
            <a:schemeClr val="bg1"/>
          </a:solidFill>
          <a:latin typeface="Arial" charset="0"/>
          <a:cs typeface="Arial" charset="0"/>
        </a:defRPr>
      </a:lvl4pPr>
      <a:lvl5pPr algn="l" defTabSz="911225" rtl="0" eaLnBrk="0" fontAlgn="base" hangingPunct="0">
        <a:spcBef>
          <a:spcPct val="0"/>
        </a:spcBef>
        <a:spcAft>
          <a:spcPct val="0"/>
        </a:spcAft>
        <a:defRPr sz="2200" b="1">
          <a:solidFill>
            <a:schemeClr val="bg1"/>
          </a:solidFill>
          <a:latin typeface="Arial" charset="0"/>
          <a:cs typeface="Arial" charset="0"/>
        </a:defRPr>
      </a:lvl5pPr>
      <a:lvl6pPr marL="457159" algn="r" defTabSz="912732" rtl="0" eaLnBrk="1" fontAlgn="base" hangingPunct="1">
        <a:spcBef>
          <a:spcPct val="0"/>
        </a:spcBef>
        <a:spcAft>
          <a:spcPct val="0"/>
        </a:spcAft>
        <a:defRPr sz="3200">
          <a:solidFill>
            <a:schemeClr val="bg1"/>
          </a:solidFill>
          <a:latin typeface="Corbel" pitchFamily="34" charset="0"/>
        </a:defRPr>
      </a:lvl6pPr>
      <a:lvl7pPr marL="914318" algn="r" defTabSz="912732" rtl="0" eaLnBrk="1" fontAlgn="base" hangingPunct="1">
        <a:spcBef>
          <a:spcPct val="0"/>
        </a:spcBef>
        <a:spcAft>
          <a:spcPct val="0"/>
        </a:spcAft>
        <a:defRPr sz="3200">
          <a:solidFill>
            <a:schemeClr val="bg1"/>
          </a:solidFill>
          <a:latin typeface="Corbel" pitchFamily="34" charset="0"/>
        </a:defRPr>
      </a:lvl7pPr>
      <a:lvl8pPr marL="1371477" algn="r" defTabSz="912732" rtl="0" eaLnBrk="1" fontAlgn="base" hangingPunct="1">
        <a:spcBef>
          <a:spcPct val="0"/>
        </a:spcBef>
        <a:spcAft>
          <a:spcPct val="0"/>
        </a:spcAft>
        <a:defRPr sz="3200">
          <a:solidFill>
            <a:schemeClr val="bg1"/>
          </a:solidFill>
          <a:latin typeface="Corbel" pitchFamily="34" charset="0"/>
        </a:defRPr>
      </a:lvl8pPr>
      <a:lvl9pPr marL="1828637" algn="r" defTabSz="912732" rtl="0" eaLnBrk="1" fontAlgn="base" hangingPunct="1">
        <a:spcBef>
          <a:spcPct val="0"/>
        </a:spcBef>
        <a:spcAft>
          <a:spcPct val="0"/>
        </a:spcAft>
        <a:defRPr sz="3200">
          <a:solidFill>
            <a:schemeClr val="bg1"/>
          </a:solidFill>
          <a:latin typeface="Corbel" pitchFamily="34" charset="0"/>
        </a:defRPr>
      </a:lvl9pPr>
    </p:titleStyle>
    <p:bodyStyle>
      <a:lvl1pPr marL="339725" indent="-339725" algn="l" defTabSz="911225" rtl="0" eaLnBrk="0" fontAlgn="base" hangingPunct="0">
        <a:spcBef>
          <a:spcPct val="20000"/>
        </a:spcBef>
        <a:spcAft>
          <a:spcPct val="0"/>
        </a:spcAft>
        <a:buFont typeface="Wingdings" pitchFamily="2" charset="2"/>
        <a:buChar char="Ø"/>
        <a:defRPr sz="2400" kern="1200">
          <a:solidFill>
            <a:schemeClr val="tx1"/>
          </a:solidFill>
          <a:latin typeface="Arial" pitchFamily="34" charset="0"/>
          <a:ea typeface="+mn-ea"/>
          <a:cs typeface="Arial" pitchFamily="34" charset="0"/>
        </a:defRPr>
      </a:lvl1pPr>
      <a:lvl2pPr marL="739775" indent="-282575" algn="l" defTabSz="911225"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139825" indent="-225425" algn="l" defTabSz="911225"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3pPr>
      <a:lvl4pPr marL="1597025" indent="-225425" algn="l" defTabSz="911225"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4pPr>
      <a:lvl5pPr marL="2052638" indent="-225425" algn="l" defTabSz="911225"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082"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8"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93"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00" indent="-228553" algn="l" defTabSz="9142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1" rtl="0" eaLnBrk="1" latinLnBrk="0" hangingPunct="1">
        <a:defRPr sz="1800" kern="1200">
          <a:solidFill>
            <a:schemeClr val="tx1"/>
          </a:solidFill>
          <a:latin typeface="+mn-lt"/>
          <a:ea typeface="+mn-ea"/>
          <a:cs typeface="+mn-cs"/>
        </a:defRPr>
      </a:lvl1pPr>
      <a:lvl2pPr marL="457105" algn="l" defTabSz="914211" rtl="0" eaLnBrk="1" latinLnBrk="0" hangingPunct="1">
        <a:defRPr sz="1800" kern="1200">
          <a:solidFill>
            <a:schemeClr val="tx1"/>
          </a:solidFill>
          <a:latin typeface="+mn-lt"/>
          <a:ea typeface="+mn-ea"/>
          <a:cs typeface="+mn-cs"/>
        </a:defRPr>
      </a:lvl2pPr>
      <a:lvl3pPr marL="914211" algn="l" defTabSz="914211" rtl="0" eaLnBrk="1" latinLnBrk="0" hangingPunct="1">
        <a:defRPr sz="1800" kern="1200">
          <a:solidFill>
            <a:schemeClr val="tx1"/>
          </a:solidFill>
          <a:latin typeface="+mn-lt"/>
          <a:ea typeface="+mn-ea"/>
          <a:cs typeface="+mn-cs"/>
        </a:defRPr>
      </a:lvl3pPr>
      <a:lvl4pPr marL="1371318" algn="l" defTabSz="914211" rtl="0" eaLnBrk="1" latinLnBrk="0" hangingPunct="1">
        <a:defRPr sz="1800" kern="1200">
          <a:solidFill>
            <a:schemeClr val="tx1"/>
          </a:solidFill>
          <a:latin typeface="+mn-lt"/>
          <a:ea typeface="+mn-ea"/>
          <a:cs typeface="+mn-cs"/>
        </a:defRPr>
      </a:lvl4pPr>
      <a:lvl5pPr marL="1828423" algn="l" defTabSz="914211" rtl="0" eaLnBrk="1" latinLnBrk="0" hangingPunct="1">
        <a:defRPr sz="1800" kern="1200">
          <a:solidFill>
            <a:schemeClr val="tx1"/>
          </a:solidFill>
          <a:latin typeface="+mn-lt"/>
          <a:ea typeface="+mn-ea"/>
          <a:cs typeface="+mn-cs"/>
        </a:defRPr>
      </a:lvl5pPr>
      <a:lvl6pPr marL="2285529" algn="l" defTabSz="914211" rtl="0" eaLnBrk="1" latinLnBrk="0" hangingPunct="1">
        <a:defRPr sz="1800" kern="1200">
          <a:solidFill>
            <a:schemeClr val="tx1"/>
          </a:solidFill>
          <a:latin typeface="+mn-lt"/>
          <a:ea typeface="+mn-ea"/>
          <a:cs typeface="+mn-cs"/>
        </a:defRPr>
      </a:lvl6pPr>
      <a:lvl7pPr marL="2742634" algn="l" defTabSz="914211" rtl="0" eaLnBrk="1" latinLnBrk="0" hangingPunct="1">
        <a:defRPr sz="1800" kern="1200">
          <a:solidFill>
            <a:schemeClr val="tx1"/>
          </a:solidFill>
          <a:latin typeface="+mn-lt"/>
          <a:ea typeface="+mn-ea"/>
          <a:cs typeface="+mn-cs"/>
        </a:defRPr>
      </a:lvl7pPr>
      <a:lvl8pPr marL="3199740" algn="l" defTabSz="914211" rtl="0" eaLnBrk="1" latinLnBrk="0" hangingPunct="1">
        <a:defRPr sz="1800" kern="1200">
          <a:solidFill>
            <a:schemeClr val="tx1"/>
          </a:solidFill>
          <a:latin typeface="+mn-lt"/>
          <a:ea typeface="+mn-ea"/>
          <a:cs typeface="+mn-cs"/>
        </a:defRPr>
      </a:lvl8pPr>
      <a:lvl9pPr marL="3656847" algn="l" defTabSz="9142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9459C-FA18-4423-9E3D-F7C75D8D66B5}" type="datetimeFigureOut">
              <a:rPr lang="en-US" smtClean="0"/>
              <a:t>2/13/2020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66887-28AE-44E7-BA4F-3F66130C3BE1}" type="slidenum">
              <a:rPr lang="en-US" smtClean="0"/>
              <a:t>‹#›</a:t>
            </a:fld>
            <a:endParaRPr lang="en-US"/>
          </a:p>
        </p:txBody>
      </p:sp>
    </p:spTree>
    <p:extLst>
      <p:ext uri="{BB962C8B-B14F-4D97-AF65-F5344CB8AC3E}">
        <p14:creationId xmlns:p14="http://schemas.microsoft.com/office/powerpoint/2010/main" val="4179142489"/>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D9CDC15-3FD0-46C0-AD96-32E37FF96FE0}" type="slidenum">
              <a:rPr lang="en-US" altLang="en-US"/>
              <a:pPr/>
              <a:t>‹#›</a:t>
            </a:fld>
            <a:endParaRPr lang="en-US" altLang="en-US"/>
          </a:p>
        </p:txBody>
      </p:sp>
    </p:spTree>
    <p:extLst>
      <p:ext uri="{BB962C8B-B14F-4D97-AF65-F5344CB8AC3E}">
        <p14:creationId xmlns:p14="http://schemas.microsoft.com/office/powerpoint/2010/main" val="2385075732"/>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www.kutc.ku.ed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41.JP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kutc.ku.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762000" y="685800"/>
            <a:ext cx="7721600" cy="1143000"/>
          </a:xfrm>
        </p:spPr>
        <p:txBody>
          <a:bodyPr>
            <a:normAutofit fontScale="90000"/>
          </a:bodyPr>
          <a:lstStyle/>
          <a:p>
            <a:r>
              <a:rPr lang="en-US" dirty="0"/>
              <a:t>Township Meeting</a:t>
            </a:r>
            <a:br>
              <a:rPr lang="en-US" dirty="0"/>
            </a:br>
            <a:r>
              <a:rPr lang="en-US" dirty="0"/>
              <a:t>What is your road I.Q.</a:t>
            </a:r>
            <a:br>
              <a:rPr lang="en-US" dirty="0"/>
            </a:br>
            <a:endParaRPr lang="en-US" dirty="0"/>
          </a:p>
        </p:txBody>
      </p:sp>
      <p:sp>
        <p:nvSpPr>
          <p:cNvPr id="1028" name="Rectangle 3"/>
          <p:cNvSpPr>
            <a:spLocks noGrp="1" noChangeArrowheads="1"/>
          </p:cNvSpPr>
          <p:nvPr>
            <p:ph type="subTitle" idx="1"/>
          </p:nvPr>
        </p:nvSpPr>
        <p:spPr>
          <a:xfrm>
            <a:off x="1371600" y="2819400"/>
            <a:ext cx="6705600" cy="3429000"/>
          </a:xfrm>
        </p:spPr>
        <p:txBody>
          <a:bodyPr/>
          <a:lstStyle/>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r>
              <a:rPr lang="en-US" sz="1800" b="1" dirty="0">
                <a:solidFill>
                  <a:schemeClr val="tx1"/>
                </a:solidFill>
              </a:rPr>
              <a:t>Norm Bowers, Local Road Engineer</a:t>
            </a:r>
          </a:p>
          <a:p>
            <a:pPr algn="ctr"/>
            <a:r>
              <a:rPr lang="en-US" sz="1800" b="1" dirty="0">
                <a:solidFill>
                  <a:schemeClr val="tx1"/>
                </a:solidFill>
              </a:rPr>
              <a:t>Kansas Association of Counties</a:t>
            </a:r>
          </a:p>
          <a:p>
            <a:pPr algn="ctr"/>
            <a:endParaRPr lang="en-US" sz="1800" b="1" dirty="0">
              <a:solidFill>
                <a:schemeClr val="tx1"/>
              </a:solidFill>
            </a:endParaRPr>
          </a:p>
          <a:p>
            <a:pPr algn="ctr"/>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5855"/>
          <a:stretch/>
        </p:blipFill>
        <p:spPr>
          <a:xfrm>
            <a:off x="1201009" y="1524000"/>
            <a:ext cx="6876191" cy="3424815"/>
          </a:xfrm>
          <a:prstGeom prst="rect">
            <a:avLst/>
          </a:prstGeom>
        </p:spPr>
      </p:pic>
    </p:spTree>
    <p:extLst>
      <p:ext uri="{BB962C8B-B14F-4D97-AF65-F5344CB8AC3E}">
        <p14:creationId xmlns:p14="http://schemas.microsoft.com/office/powerpoint/2010/main" val="1137556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3015-0063-464A-BCFE-6CB628D89156}"/>
              </a:ext>
            </a:extLst>
          </p:cNvPr>
          <p:cNvSpPr>
            <a:spLocks noGrp="1"/>
          </p:cNvSpPr>
          <p:nvPr>
            <p:ph type="title"/>
          </p:nvPr>
        </p:nvSpPr>
        <p:spPr/>
        <p:txBody>
          <a:bodyPr/>
          <a:lstStyle/>
          <a:p>
            <a:r>
              <a:rPr lang="en-US" dirty="0"/>
              <a:t>Load Limit Sign</a:t>
            </a:r>
          </a:p>
        </p:txBody>
      </p:sp>
      <p:pic>
        <p:nvPicPr>
          <p:cNvPr id="4" name="Content Placeholder 3">
            <a:extLst>
              <a:ext uri="{FF2B5EF4-FFF2-40B4-BE49-F238E27FC236}">
                <a16:creationId xmlns:a16="http://schemas.microsoft.com/office/drawing/2014/main" id="{1ACA9702-F1F5-4897-B962-C0940E8136A3}"/>
              </a:ext>
            </a:extLst>
          </p:cNvPr>
          <p:cNvPicPr>
            <a:picLocks noGrp="1" noChangeAspect="1"/>
          </p:cNvPicPr>
          <p:nvPr>
            <p:ph sz="quarter" idx="1"/>
          </p:nvPr>
        </p:nvPicPr>
        <p:blipFill>
          <a:blip r:embed="rId2"/>
          <a:stretch>
            <a:fillRect/>
          </a:stretch>
        </p:blipFill>
        <p:spPr>
          <a:xfrm>
            <a:off x="1001940" y="1371600"/>
            <a:ext cx="2655659" cy="4166889"/>
          </a:xfrm>
          <a:prstGeom prst="rect">
            <a:avLst/>
          </a:prstGeom>
        </p:spPr>
      </p:pic>
      <p:sp>
        <p:nvSpPr>
          <p:cNvPr id="5" name="Content Placeholder 4">
            <a:extLst>
              <a:ext uri="{FF2B5EF4-FFF2-40B4-BE49-F238E27FC236}">
                <a16:creationId xmlns:a16="http://schemas.microsoft.com/office/drawing/2014/main" id="{073D3C7C-87D4-4CAE-B175-68457CEA89F1}"/>
              </a:ext>
            </a:extLst>
          </p:cNvPr>
          <p:cNvSpPr>
            <a:spLocks noGrp="1"/>
          </p:cNvSpPr>
          <p:nvPr>
            <p:ph sz="quarter" idx="2"/>
          </p:nvPr>
        </p:nvSpPr>
        <p:spPr/>
        <p:txBody>
          <a:bodyPr>
            <a:normAutofit/>
          </a:bodyPr>
          <a:lstStyle/>
          <a:p>
            <a:pPr marL="0" indent="0">
              <a:buNone/>
            </a:pPr>
            <a:r>
              <a:rPr lang="en-US" sz="2800" dirty="0"/>
              <a:t>What is the weight limit for a tractor and grain cart on this bridge?</a:t>
            </a:r>
          </a:p>
          <a:p>
            <a:pPr marL="0" indent="0">
              <a:buNone/>
            </a:pPr>
            <a:r>
              <a:rPr lang="en-US" sz="2800" dirty="0"/>
              <a:t>Answer:  12 tons</a:t>
            </a:r>
          </a:p>
          <a:p>
            <a:pPr marL="0" indent="0">
              <a:buNone/>
            </a:pPr>
            <a:endParaRPr lang="en-US" sz="2800" dirty="0"/>
          </a:p>
          <a:p>
            <a:pPr marL="0" indent="0">
              <a:buNone/>
            </a:pPr>
            <a:r>
              <a:rPr lang="en-US" sz="2800" dirty="0"/>
              <a:t>Weight limit for combine?</a:t>
            </a:r>
          </a:p>
          <a:p>
            <a:pPr marL="0" indent="0">
              <a:buNone/>
            </a:pPr>
            <a:r>
              <a:rPr lang="en-US" sz="2800"/>
              <a:t>Answer:  8 tons</a:t>
            </a:r>
            <a:endParaRPr lang="en-US" sz="2800" dirty="0"/>
          </a:p>
        </p:txBody>
      </p:sp>
    </p:spTree>
    <p:extLst>
      <p:ext uri="{BB962C8B-B14F-4D97-AF65-F5344CB8AC3E}">
        <p14:creationId xmlns:p14="http://schemas.microsoft.com/office/powerpoint/2010/main" val="287999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BEED2-FF72-4910-9C4F-66E18419DF75}"/>
              </a:ext>
            </a:extLst>
          </p:cNvPr>
          <p:cNvSpPr>
            <a:spLocks noGrp="1"/>
          </p:cNvSpPr>
          <p:nvPr>
            <p:ph type="title"/>
          </p:nvPr>
        </p:nvSpPr>
        <p:spPr/>
        <p:txBody>
          <a:bodyPr/>
          <a:lstStyle/>
          <a:p>
            <a:pPr algn="ctr"/>
            <a:r>
              <a:rPr lang="en-US" dirty="0">
                <a:solidFill>
                  <a:schemeClr val="tx1"/>
                </a:solidFill>
              </a:rPr>
              <a:t>K.S.A. 8-2005</a:t>
            </a:r>
          </a:p>
        </p:txBody>
      </p:sp>
      <p:sp>
        <p:nvSpPr>
          <p:cNvPr id="3" name="Content Placeholder 2">
            <a:extLst>
              <a:ext uri="{FF2B5EF4-FFF2-40B4-BE49-F238E27FC236}">
                <a16:creationId xmlns:a16="http://schemas.microsoft.com/office/drawing/2014/main" id="{044B955F-4DB6-457F-BA09-5C4DFE2F2DA3}"/>
              </a:ext>
            </a:extLst>
          </p:cNvPr>
          <p:cNvSpPr>
            <a:spLocks noGrp="1"/>
          </p:cNvSpPr>
          <p:nvPr>
            <p:ph sz="quarter" idx="1"/>
          </p:nvPr>
        </p:nvSpPr>
        <p:spPr/>
        <p:txBody>
          <a:bodyPr>
            <a:normAutofit/>
          </a:bodyPr>
          <a:lstStyle/>
          <a:p>
            <a:pPr marL="0" indent="0">
              <a:buNone/>
            </a:pPr>
            <a:r>
              <a:rPr lang="en-US" dirty="0"/>
              <a:t>In all counties operating under the county-township system, responsibilities for traffic-control devices and signage shall be as follows: </a:t>
            </a:r>
          </a:p>
          <a:p>
            <a:pPr marL="0" indent="0">
              <a:buNone/>
            </a:pPr>
            <a:r>
              <a:rPr lang="en-US" dirty="0"/>
              <a:t>(1) Counties shall maintain the county roads and shall place and maintain traffic-control devices on county roads. Counties shall maintain and place on township roads signs related to county culverts and county bridges, and construction signage related to county projects on township roads. </a:t>
            </a:r>
          </a:p>
          <a:p>
            <a:pPr marL="0" indent="0">
              <a:buNone/>
            </a:pPr>
            <a:r>
              <a:rPr lang="en-US" dirty="0"/>
              <a:t>(continued on next slide)</a:t>
            </a:r>
          </a:p>
          <a:p>
            <a:endParaRPr lang="en-US" dirty="0"/>
          </a:p>
        </p:txBody>
      </p:sp>
    </p:spTree>
    <p:extLst>
      <p:ext uri="{BB962C8B-B14F-4D97-AF65-F5344CB8AC3E}">
        <p14:creationId xmlns:p14="http://schemas.microsoft.com/office/powerpoint/2010/main" val="15432325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BEED2-FF72-4910-9C4F-66E18419DF75}"/>
              </a:ext>
            </a:extLst>
          </p:cNvPr>
          <p:cNvSpPr>
            <a:spLocks noGrp="1"/>
          </p:cNvSpPr>
          <p:nvPr>
            <p:ph type="title"/>
          </p:nvPr>
        </p:nvSpPr>
        <p:spPr/>
        <p:txBody>
          <a:bodyPr/>
          <a:lstStyle/>
          <a:p>
            <a:pPr algn="ctr"/>
            <a:r>
              <a:rPr lang="en-US" dirty="0">
                <a:solidFill>
                  <a:schemeClr val="tx1"/>
                </a:solidFill>
              </a:rPr>
              <a:t>K.S.A. 8-2005 (continued)</a:t>
            </a:r>
          </a:p>
        </p:txBody>
      </p:sp>
      <p:sp>
        <p:nvSpPr>
          <p:cNvPr id="3" name="Content Placeholder 2">
            <a:extLst>
              <a:ext uri="{FF2B5EF4-FFF2-40B4-BE49-F238E27FC236}">
                <a16:creationId xmlns:a16="http://schemas.microsoft.com/office/drawing/2014/main" id="{044B955F-4DB6-457F-BA09-5C4DFE2F2DA3}"/>
              </a:ext>
            </a:extLst>
          </p:cNvPr>
          <p:cNvSpPr>
            <a:spLocks noGrp="1"/>
          </p:cNvSpPr>
          <p:nvPr>
            <p:ph sz="quarter" idx="1"/>
          </p:nvPr>
        </p:nvSpPr>
        <p:spPr/>
        <p:txBody>
          <a:bodyPr>
            <a:normAutofit/>
          </a:bodyPr>
          <a:lstStyle/>
          <a:p>
            <a:pPr marL="0" indent="0">
              <a:buNone/>
            </a:pPr>
            <a:r>
              <a:rPr lang="en-US" dirty="0"/>
              <a:t>(2) Township boards shall maintain the local township roads and shall place and maintain traffic-control signage on such township roads, except as provided in paragraph (1). Regulatory signs on township roads under the township board’s jurisdiction shall be consistent with resolutions of the board of county commissioners of the county in which the township road is located. </a:t>
            </a:r>
          </a:p>
          <a:p>
            <a:endParaRPr lang="en-US" dirty="0"/>
          </a:p>
        </p:txBody>
      </p:sp>
    </p:spTree>
    <p:extLst>
      <p:ext uri="{BB962C8B-B14F-4D97-AF65-F5344CB8AC3E}">
        <p14:creationId xmlns:p14="http://schemas.microsoft.com/office/powerpoint/2010/main" val="36538595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A34FC-45FB-4F48-9112-D3CEFAF11BB6}"/>
              </a:ext>
            </a:extLst>
          </p:cNvPr>
          <p:cNvSpPr>
            <a:spLocks noGrp="1"/>
          </p:cNvSpPr>
          <p:nvPr>
            <p:ph type="title"/>
          </p:nvPr>
        </p:nvSpPr>
        <p:spPr/>
        <p:txBody>
          <a:bodyPr/>
          <a:lstStyle/>
          <a:p>
            <a:r>
              <a:rPr lang="en-US" dirty="0"/>
              <a:t>County Responsibility on TWP Roads</a:t>
            </a:r>
          </a:p>
        </p:txBody>
      </p:sp>
      <p:sp>
        <p:nvSpPr>
          <p:cNvPr id="3" name="Content Placeholder 2">
            <a:extLst>
              <a:ext uri="{FF2B5EF4-FFF2-40B4-BE49-F238E27FC236}">
                <a16:creationId xmlns:a16="http://schemas.microsoft.com/office/drawing/2014/main" id="{F9903A88-9371-418C-BB5B-CC1AFC2821C2}"/>
              </a:ext>
            </a:extLst>
          </p:cNvPr>
          <p:cNvSpPr>
            <a:spLocks noGrp="1"/>
          </p:cNvSpPr>
          <p:nvPr>
            <p:ph sz="quarter" idx="1"/>
          </p:nvPr>
        </p:nvSpPr>
        <p:spPr/>
        <p:txBody>
          <a:bodyPr/>
          <a:lstStyle/>
          <a:p>
            <a:r>
              <a:rPr lang="en-US" dirty="0"/>
              <a:t>The county will maintain following signs related to county culverts and bridges:</a:t>
            </a:r>
          </a:p>
          <a:p>
            <a:pPr lvl="1"/>
            <a:r>
              <a:rPr lang="en-US" dirty="0"/>
              <a:t>advance warning signs (narrow and one lane bridge)</a:t>
            </a:r>
          </a:p>
          <a:p>
            <a:pPr lvl="1"/>
            <a:r>
              <a:rPr lang="en-US" dirty="0"/>
              <a:t>weight limit signs </a:t>
            </a:r>
          </a:p>
          <a:p>
            <a:pPr lvl="1"/>
            <a:r>
              <a:rPr lang="en-US" dirty="0"/>
              <a:t>object markers  </a:t>
            </a:r>
          </a:p>
          <a:p>
            <a:r>
              <a:rPr lang="en-US" dirty="0"/>
              <a:t>The county also maintains any stop ahead signs they installed on township road approaches to county roads.</a:t>
            </a:r>
          </a:p>
          <a:p>
            <a:r>
              <a:rPr lang="en-US" dirty="0"/>
              <a:t>Street name signs?</a:t>
            </a:r>
          </a:p>
          <a:p>
            <a:pPr marL="0" indent="0">
              <a:buNone/>
            </a:pPr>
            <a:r>
              <a:rPr lang="en-US" dirty="0"/>
              <a:t>As a township official you have a duty to notify county if sign is down or damaged.</a:t>
            </a:r>
          </a:p>
        </p:txBody>
      </p:sp>
    </p:spTree>
    <p:extLst>
      <p:ext uri="{BB962C8B-B14F-4D97-AF65-F5344CB8AC3E}">
        <p14:creationId xmlns:p14="http://schemas.microsoft.com/office/powerpoint/2010/main" val="4167157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5BA5-02E8-4BC1-A66B-5824DE90ECFB}"/>
              </a:ext>
            </a:extLst>
          </p:cNvPr>
          <p:cNvSpPr>
            <a:spLocks noGrp="1"/>
          </p:cNvSpPr>
          <p:nvPr>
            <p:ph type="title"/>
          </p:nvPr>
        </p:nvSpPr>
        <p:spPr/>
        <p:txBody>
          <a:bodyPr/>
          <a:lstStyle/>
          <a:p>
            <a:r>
              <a:rPr lang="en-US" dirty="0"/>
              <a:t>Traffic Control for Dragging</a:t>
            </a:r>
          </a:p>
        </p:txBody>
      </p:sp>
      <p:sp>
        <p:nvSpPr>
          <p:cNvPr id="3" name="Content Placeholder 2">
            <a:extLst>
              <a:ext uri="{FF2B5EF4-FFF2-40B4-BE49-F238E27FC236}">
                <a16:creationId xmlns:a16="http://schemas.microsoft.com/office/drawing/2014/main" id="{1AE5A1C9-5EF8-41A9-BC9A-257F15A3A9AE}"/>
              </a:ext>
            </a:extLst>
          </p:cNvPr>
          <p:cNvSpPr>
            <a:spLocks noGrp="1"/>
          </p:cNvSpPr>
          <p:nvPr>
            <p:ph sz="quarter" idx="1"/>
          </p:nvPr>
        </p:nvSpPr>
        <p:spPr/>
        <p:txBody>
          <a:bodyPr/>
          <a:lstStyle/>
          <a:p>
            <a:pPr marL="0" indent="0">
              <a:buNone/>
            </a:pPr>
            <a:r>
              <a:rPr lang="en-US" dirty="0"/>
              <a:t>Strobe light on the grader is not working, but my flashers are working.  </a:t>
            </a:r>
          </a:p>
          <a:p>
            <a:pPr marL="0" indent="0">
              <a:buNone/>
            </a:pPr>
            <a:r>
              <a:rPr lang="en-US" dirty="0"/>
              <a:t>Question:  Should I go dragging without a strobe light?</a:t>
            </a:r>
          </a:p>
          <a:p>
            <a:pPr marL="0" indent="0">
              <a:buNone/>
            </a:pPr>
            <a:endParaRPr lang="en-US" dirty="0"/>
          </a:p>
          <a:p>
            <a:pPr marL="0" indent="0">
              <a:buNone/>
            </a:pPr>
            <a:r>
              <a:rPr lang="en-US" dirty="0"/>
              <a:t>Answer:  No, both a strobe and flashers are required.</a:t>
            </a:r>
          </a:p>
        </p:txBody>
      </p:sp>
    </p:spTree>
    <p:extLst>
      <p:ext uri="{BB962C8B-B14F-4D97-AF65-F5344CB8AC3E}">
        <p14:creationId xmlns:p14="http://schemas.microsoft.com/office/powerpoint/2010/main" val="218097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3"/>
          <p:cNvSpPr>
            <a:spLocks noGrp="1" noChangeArrowheads="1"/>
          </p:cNvSpPr>
          <p:nvPr>
            <p:ph type="subTitle" idx="4294967295"/>
          </p:nvPr>
        </p:nvSpPr>
        <p:spPr>
          <a:xfrm>
            <a:off x="4724400" y="1905000"/>
            <a:ext cx="4191000" cy="4312920"/>
          </a:xfrm>
        </p:spPr>
        <p:txBody>
          <a:bodyPr>
            <a:normAutofit/>
          </a:bodyPr>
          <a:lstStyle/>
          <a:p>
            <a:pPr marL="0" indent="0">
              <a:buNone/>
            </a:pPr>
            <a:r>
              <a:rPr lang="en-US" altLang="en-US" sz="2400" dirty="0"/>
              <a:t>Applies only to rural roads with less than 400 vehicles per day.</a:t>
            </a:r>
          </a:p>
          <a:p>
            <a:pPr marL="0" indent="0" eaLnBrk="1" hangingPunct="1">
              <a:buFont typeface="Wingdings" pitchFamily="2" charset="2"/>
              <a:buNone/>
            </a:pPr>
            <a:endParaRPr lang="en-US" altLang="en-US" sz="2400" dirty="0"/>
          </a:p>
          <a:p>
            <a:pPr marL="0" indent="0" eaLnBrk="1" hangingPunct="1">
              <a:buFont typeface="Wingdings" pitchFamily="2" charset="2"/>
              <a:buNone/>
            </a:pPr>
            <a:r>
              <a:rPr lang="en-US" altLang="en-US" sz="2400" dirty="0"/>
              <a:t>Chapter 10 has traffic control guidance.</a:t>
            </a:r>
          </a:p>
          <a:p>
            <a:pPr marL="0" indent="0" eaLnBrk="1" hangingPunct="1">
              <a:buFont typeface="Wingdings" pitchFamily="2" charset="2"/>
              <a:buNone/>
            </a:pPr>
            <a:endParaRPr lang="en-US" altLang="en-US" sz="2400" dirty="0"/>
          </a:p>
          <a:p>
            <a:pPr marL="0" indent="0" eaLnBrk="1" hangingPunct="1">
              <a:buFont typeface="Wingdings" pitchFamily="2" charset="2"/>
              <a:buNone/>
            </a:pPr>
            <a:endParaRPr lang="en-US" altLang="en-US" sz="2400" dirty="0"/>
          </a:p>
          <a:p>
            <a:pPr marL="0" indent="0" eaLnBrk="1" hangingPunct="1">
              <a:buFont typeface="Wingdings" pitchFamily="2" charset="2"/>
              <a:buNone/>
            </a:pPr>
            <a:endParaRPr lang="en-US" altLang="en-US" sz="2400" dirty="0"/>
          </a:p>
          <a:p>
            <a:pPr marL="0" indent="0" eaLnBrk="1" hangingPunct="1">
              <a:buFont typeface="Wingdings" pitchFamily="2" charset="2"/>
              <a:buNone/>
            </a:pPr>
            <a:endParaRPr lang="en-US" altLang="en-US" sz="1800" dirty="0">
              <a:latin typeface="Arial Black" pitchFamily="34" charset="0"/>
              <a:cs typeface="Times New Roman" pitchFamily="18" charset="0"/>
            </a:endParaRPr>
          </a:p>
          <a:p>
            <a:pPr marL="0" indent="0" eaLnBrk="1" hangingPunct="1">
              <a:buFont typeface="Wingdings" pitchFamily="2" charset="2"/>
              <a:buNone/>
            </a:pPr>
            <a:endParaRPr lang="en-US" altLang="en-US" sz="2400" dirty="0">
              <a:latin typeface="Arial Black" pitchFamily="34" charset="0"/>
            </a:endParaRPr>
          </a:p>
        </p:txBody>
      </p:sp>
      <p:sp>
        <p:nvSpPr>
          <p:cNvPr id="2" name="TextBox 1"/>
          <p:cNvSpPr txBox="1"/>
          <p:nvPr/>
        </p:nvSpPr>
        <p:spPr>
          <a:xfrm>
            <a:off x="990600" y="381000"/>
            <a:ext cx="777240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charset="0"/>
                <a:ea typeface="+mn-ea"/>
                <a:cs typeface="+mn-cs"/>
              </a:rPr>
              <a:t>Traffic Control for Dragging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1676400"/>
            <a:ext cx="3827317" cy="4952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9398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Traffic Control-Dragging </a:t>
            </a:r>
          </a:p>
        </p:txBody>
      </p:sp>
      <p:sp>
        <p:nvSpPr>
          <p:cNvPr id="3" name="Content Placeholder 2"/>
          <p:cNvSpPr>
            <a:spLocks noGrp="1"/>
          </p:cNvSpPr>
          <p:nvPr>
            <p:ph idx="1"/>
          </p:nvPr>
        </p:nvSpPr>
        <p:spPr/>
        <p:txBody>
          <a:bodyPr>
            <a:normAutofit/>
          </a:bodyPr>
          <a:lstStyle/>
          <a:p>
            <a:pPr marL="0" indent="0">
              <a:buNone/>
            </a:pPr>
            <a:r>
              <a:rPr lang="en-US" b="1" dirty="0">
                <a:solidFill>
                  <a:srgbClr val="000000"/>
                </a:solidFill>
                <a:latin typeface="Myriad Pro"/>
              </a:rPr>
              <a:t>10.14 Typical Application - Gravel Road Maintenance (Dragging)</a:t>
            </a:r>
            <a:endParaRPr lang="en-US" dirty="0">
              <a:solidFill>
                <a:srgbClr val="000000"/>
              </a:solidFill>
              <a:latin typeface="Myriad Pro"/>
            </a:endParaRPr>
          </a:p>
          <a:p>
            <a:pPr marL="0" indent="0">
              <a:buNone/>
            </a:pPr>
            <a:r>
              <a:rPr lang="en-US" dirty="0">
                <a:solidFill>
                  <a:srgbClr val="000000"/>
                </a:solidFill>
                <a:latin typeface="Berkeley Book"/>
              </a:rPr>
              <a:t>This application is typical maintenance (dragging of unpaved roads). A motor grader shall be equipped with a slow moving vehicle emblem, flashing lights, and a beacon. Flags at the ends of the moldboard are optional. Windrows should begin where they can be seen from a distance. Large windrows should not extend across intersections. Consider optional ROAD WORK AHEAD signs on Road Type A with poor visibility of the grader. </a:t>
            </a:r>
            <a:endParaRPr lang="en-US" dirty="0"/>
          </a:p>
        </p:txBody>
      </p:sp>
    </p:spTree>
    <p:extLst>
      <p:ext uri="{BB962C8B-B14F-4D97-AF65-F5344CB8AC3E}">
        <p14:creationId xmlns:p14="http://schemas.microsoft.com/office/powerpoint/2010/main" val="3702632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Traffic Control</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b="1" dirty="0">
                <a:solidFill>
                  <a:srgbClr val="000000"/>
                </a:solidFill>
                <a:latin typeface="Myriad Pro"/>
              </a:rPr>
              <a:t>For any work on the road besides dragging </a:t>
            </a:r>
            <a:r>
              <a:rPr lang="en-US" b="1">
                <a:solidFill>
                  <a:srgbClr val="000000"/>
                </a:solidFill>
                <a:latin typeface="Myriad Pro"/>
              </a:rPr>
              <a:t>and mowing you </a:t>
            </a:r>
            <a:r>
              <a:rPr lang="en-US" b="1" dirty="0">
                <a:solidFill>
                  <a:srgbClr val="000000"/>
                </a:solidFill>
                <a:latin typeface="Myriad Pro"/>
              </a:rPr>
              <a:t>will need signs.</a:t>
            </a:r>
          </a:p>
          <a:p>
            <a:pPr marL="0" indent="0">
              <a:buNone/>
            </a:pPr>
            <a:r>
              <a:rPr lang="en-US" b="1" dirty="0">
                <a:solidFill>
                  <a:srgbClr val="000000"/>
                </a:solidFill>
                <a:latin typeface="Myriad Pro"/>
              </a:rPr>
              <a:t>Refer to Chapter 10 of the low volume road guide for examples.</a:t>
            </a:r>
            <a:endParaRPr lang="en-US" dirty="0"/>
          </a:p>
        </p:txBody>
      </p:sp>
    </p:spTree>
    <p:extLst>
      <p:ext uri="{BB962C8B-B14F-4D97-AF65-F5344CB8AC3E}">
        <p14:creationId xmlns:p14="http://schemas.microsoft.com/office/powerpoint/2010/main" val="414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r>
              <a:rPr lang="en-US" altLang="en-US" dirty="0"/>
              <a:t>Question: Where can townships get training</a:t>
            </a:r>
          </a:p>
        </p:txBody>
      </p:sp>
      <p:sp>
        <p:nvSpPr>
          <p:cNvPr id="63491" name="Rectangle 3"/>
          <p:cNvSpPr>
            <a:spLocks noGrp="1" noChangeArrowheads="1"/>
          </p:cNvSpPr>
          <p:nvPr>
            <p:ph sz="quarter" idx="1"/>
          </p:nvPr>
        </p:nvSpPr>
        <p:spPr>
          <a:xfrm>
            <a:off x="457200" y="1600200"/>
            <a:ext cx="8178800" cy="4876800"/>
          </a:xfrm>
        </p:spPr>
        <p:txBody>
          <a:bodyPr/>
          <a:lstStyle/>
          <a:p>
            <a:pPr marL="0" indent="0">
              <a:lnSpc>
                <a:spcPct val="90000"/>
              </a:lnSpc>
              <a:buFont typeface="Wingdings" pitchFamily="2" charset="2"/>
              <a:buNone/>
            </a:pPr>
            <a:r>
              <a:rPr lang="en-US" altLang="en-US" sz="2400" b="1" dirty="0"/>
              <a:t>Kansas LTAP </a:t>
            </a:r>
            <a:r>
              <a:rPr lang="en-US" altLang="en-US" sz="2400" dirty="0"/>
              <a:t> </a:t>
            </a:r>
          </a:p>
          <a:p>
            <a:pPr marL="0" indent="0">
              <a:lnSpc>
                <a:spcPct val="90000"/>
              </a:lnSpc>
              <a:buFont typeface="Wingdings" pitchFamily="2" charset="2"/>
              <a:buNone/>
            </a:pPr>
            <a:r>
              <a:rPr lang="en-US" altLang="en-US" sz="2400" dirty="0"/>
              <a:t> </a:t>
            </a:r>
          </a:p>
          <a:p>
            <a:pPr marL="0" indent="0">
              <a:lnSpc>
                <a:spcPct val="90000"/>
              </a:lnSpc>
              <a:buFont typeface="Wingdings" pitchFamily="2" charset="2"/>
              <a:buNone/>
            </a:pPr>
            <a:r>
              <a:rPr lang="en-US" altLang="en-US" sz="2400" dirty="0"/>
              <a:t>Local Technical Assistance Program (LTAP) at KU</a:t>
            </a:r>
          </a:p>
          <a:p>
            <a:pPr marL="0" indent="0">
              <a:lnSpc>
                <a:spcPct val="90000"/>
              </a:lnSpc>
              <a:buFont typeface="Wingdings" pitchFamily="2" charset="2"/>
              <a:buNone/>
            </a:pPr>
            <a:r>
              <a:rPr lang="en-US" altLang="en-US" sz="2400" dirty="0"/>
              <a:t>Provides one day classes for $75</a:t>
            </a:r>
          </a:p>
          <a:p>
            <a:pPr marL="0" indent="0">
              <a:lnSpc>
                <a:spcPct val="90000"/>
              </a:lnSpc>
              <a:buFont typeface="Wingdings" pitchFamily="2" charset="2"/>
              <a:buNone/>
            </a:pPr>
            <a:endParaRPr lang="en-US" altLang="en-US" sz="2400" dirty="0"/>
          </a:p>
          <a:p>
            <a:pPr marL="0" indent="0">
              <a:lnSpc>
                <a:spcPct val="90000"/>
              </a:lnSpc>
              <a:buFont typeface="Wingdings" pitchFamily="2" charset="2"/>
              <a:buNone/>
            </a:pPr>
            <a:r>
              <a:rPr lang="en-US" altLang="en-US" sz="2400" dirty="0"/>
              <a:t>LTAP has lending library, free publications, and a quarterly newsletter on road issues.  </a:t>
            </a:r>
          </a:p>
          <a:p>
            <a:pPr marL="0" indent="0">
              <a:lnSpc>
                <a:spcPct val="90000"/>
              </a:lnSpc>
              <a:buFont typeface="Wingdings" pitchFamily="2" charset="2"/>
              <a:buNone/>
            </a:pPr>
            <a:r>
              <a:rPr lang="en-US" altLang="en-US" sz="2400" u="sng" dirty="0">
                <a:hlinkClick r:id="rId3"/>
              </a:rPr>
              <a:t>www.kutc.ku.edu</a:t>
            </a:r>
            <a:endParaRPr lang="en-US" altLang="en-US" sz="2400" u="sng" dirty="0"/>
          </a:p>
          <a:p>
            <a:pPr marL="0" indent="0">
              <a:lnSpc>
                <a:spcPct val="90000"/>
              </a:lnSpc>
              <a:buFont typeface="Wingdings" pitchFamily="2" charset="2"/>
              <a:buNone/>
            </a:pPr>
            <a:endParaRPr lang="en-US" altLang="en-US" sz="2400" u="sng" dirty="0"/>
          </a:p>
          <a:p>
            <a:pPr marL="0" indent="0">
              <a:lnSpc>
                <a:spcPct val="90000"/>
              </a:lnSpc>
              <a:buFont typeface="Wingdings" pitchFamily="2" charset="2"/>
              <a:buNone/>
            </a:pPr>
            <a:r>
              <a:rPr lang="en-US" altLang="en-US" sz="2400" dirty="0"/>
              <a:t>If your township is not getting the newsletter-it is free- just contact LTAP.  </a:t>
            </a:r>
          </a:p>
          <a:p>
            <a:pPr marL="0" indent="0">
              <a:lnSpc>
                <a:spcPct val="90000"/>
              </a:lnSpc>
              <a:buFont typeface="Wingdings" pitchFamily="2" charset="2"/>
              <a:buNone/>
            </a:pPr>
            <a:endParaRPr lang="en-US" altLang="en-US" sz="2400" dirty="0"/>
          </a:p>
        </p:txBody>
      </p:sp>
    </p:spTree>
    <p:extLst>
      <p:ext uri="{BB962C8B-B14F-4D97-AF65-F5344CB8AC3E}">
        <p14:creationId xmlns:p14="http://schemas.microsoft.com/office/powerpoint/2010/main" val="6479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9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49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49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34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Kansas LTAP Website </a:t>
            </a:r>
          </a:p>
        </p:txBody>
      </p:sp>
      <p:sp>
        <p:nvSpPr>
          <p:cNvPr id="4" name="TextBox 3"/>
          <p:cNvSpPr txBox="1"/>
          <p:nvPr/>
        </p:nvSpPr>
        <p:spPr>
          <a:xfrm>
            <a:off x="990600" y="6248400"/>
            <a:ext cx="70866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Google:  Kansas LTAP</a:t>
            </a:r>
          </a:p>
        </p:txBody>
      </p:sp>
      <p:pic>
        <p:nvPicPr>
          <p:cNvPr id="4495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r="-1093"/>
          <a:stretch/>
        </p:blipFill>
        <p:spPr bwMode="auto">
          <a:xfrm>
            <a:off x="516467" y="1905000"/>
            <a:ext cx="7713133" cy="4291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57571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83E8111-DB57-4D18-B4C7-4CBDD721D7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3144" y="1406386"/>
            <a:ext cx="2141883" cy="27718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FE6257D8-6870-4417-BD7D-E8FCAB920D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08609" y="3429000"/>
            <a:ext cx="2094473" cy="2930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a:extLst>
              <a:ext uri="{FF2B5EF4-FFF2-40B4-BE49-F238E27FC236}">
                <a16:creationId xmlns:a16="http://schemas.microsoft.com/office/drawing/2014/main" id="{C3690B20-3826-4EDE-B329-42A793218B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720" y="1406386"/>
            <a:ext cx="2295059" cy="30364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a:extLst>
              <a:ext uri="{FF2B5EF4-FFF2-40B4-BE49-F238E27FC236}">
                <a16:creationId xmlns:a16="http://schemas.microsoft.com/office/drawing/2014/main" id="{CADA9C4D-FFBC-4285-A0DC-71BA58E4B4D6}"/>
              </a:ext>
            </a:extLst>
          </p:cNvPr>
          <p:cNvPicPr>
            <a:picLocks noChangeAspect="1"/>
          </p:cNvPicPr>
          <p:nvPr/>
        </p:nvPicPr>
        <p:blipFill>
          <a:blip r:embed="rId5"/>
          <a:stretch>
            <a:fillRect/>
          </a:stretch>
        </p:blipFill>
        <p:spPr>
          <a:xfrm>
            <a:off x="5693874" y="3015783"/>
            <a:ext cx="2566206" cy="328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F55F98D7-881B-417D-9B20-7D589C6566A1}"/>
              </a:ext>
            </a:extLst>
          </p:cNvPr>
          <p:cNvSpPr>
            <a:spLocks noGrp="1"/>
          </p:cNvSpPr>
          <p:nvPr>
            <p:ph type="title" idx="4294967295"/>
          </p:nvPr>
        </p:nvSpPr>
        <p:spPr>
          <a:xfrm>
            <a:off x="0" y="152400"/>
            <a:ext cx="8229600" cy="990600"/>
          </a:xfrm>
        </p:spPr>
        <p:txBody>
          <a:bodyPr/>
          <a:lstStyle/>
          <a:p>
            <a:r>
              <a:rPr lang="en-US" dirty="0"/>
              <a:t>Documents you should have.</a:t>
            </a:r>
          </a:p>
        </p:txBody>
      </p:sp>
    </p:spTree>
    <p:extLst>
      <p:ext uri="{BB962C8B-B14F-4D97-AF65-F5344CB8AC3E}">
        <p14:creationId xmlns:p14="http://schemas.microsoft.com/office/powerpoint/2010/main" val="159874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0F20-D44C-4189-95F9-57A1BEACDD0A}"/>
              </a:ext>
            </a:extLst>
          </p:cNvPr>
          <p:cNvSpPr>
            <a:spLocks noGrp="1"/>
          </p:cNvSpPr>
          <p:nvPr>
            <p:ph type="title"/>
          </p:nvPr>
        </p:nvSpPr>
        <p:spPr/>
        <p:txBody>
          <a:bodyPr/>
          <a:lstStyle/>
          <a:p>
            <a:r>
              <a:rPr lang="en-US" dirty="0"/>
              <a:t>Renting township equipment</a:t>
            </a:r>
          </a:p>
        </p:txBody>
      </p:sp>
      <p:sp>
        <p:nvSpPr>
          <p:cNvPr id="3" name="Content Placeholder 2">
            <a:extLst>
              <a:ext uri="{FF2B5EF4-FFF2-40B4-BE49-F238E27FC236}">
                <a16:creationId xmlns:a16="http://schemas.microsoft.com/office/drawing/2014/main" id="{5431554F-0665-453C-B039-030E5B0E0A2B}"/>
              </a:ext>
            </a:extLst>
          </p:cNvPr>
          <p:cNvSpPr>
            <a:spLocks noGrp="1"/>
          </p:cNvSpPr>
          <p:nvPr>
            <p:ph idx="1"/>
          </p:nvPr>
        </p:nvSpPr>
        <p:spPr/>
        <p:txBody>
          <a:bodyPr/>
          <a:lstStyle/>
          <a:p>
            <a:pPr marL="0" indent="0">
              <a:buNone/>
            </a:pPr>
            <a:r>
              <a:rPr lang="en-US" dirty="0"/>
              <a:t>Question:  Can you rent the township equipment to a board member to repair some erosion in his field?</a:t>
            </a:r>
          </a:p>
          <a:p>
            <a:pPr marL="0" indent="0">
              <a:buNone/>
            </a:pPr>
            <a:endParaRPr lang="en-US" dirty="0"/>
          </a:p>
          <a:p>
            <a:pPr marL="0" indent="0">
              <a:buNone/>
            </a:pPr>
            <a:r>
              <a:rPr lang="en-US" dirty="0"/>
              <a:t>Answer:  You can’t rent township equipment or do any private work except clearing driveways for a charge.</a:t>
            </a:r>
          </a:p>
          <a:p>
            <a:pPr marL="0" indent="0">
              <a:buNone/>
            </a:pPr>
            <a:r>
              <a:rPr lang="en-US" dirty="0"/>
              <a:t>See KSA  68-141 a &amp; b.</a:t>
            </a:r>
          </a:p>
        </p:txBody>
      </p:sp>
    </p:spTree>
    <p:extLst>
      <p:ext uri="{BB962C8B-B14F-4D97-AF65-F5344CB8AC3E}">
        <p14:creationId xmlns:p14="http://schemas.microsoft.com/office/powerpoint/2010/main" val="405122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Things to remember</a:t>
            </a:r>
          </a:p>
        </p:txBody>
      </p:sp>
      <p:sp>
        <p:nvSpPr>
          <p:cNvPr id="5" name="Content Placeholder 4"/>
          <p:cNvSpPr>
            <a:spLocks noGrp="1"/>
          </p:cNvSpPr>
          <p:nvPr>
            <p:ph sz="quarter" idx="1"/>
          </p:nvPr>
        </p:nvSpPr>
        <p:spPr/>
        <p:txBody>
          <a:bodyPr>
            <a:normAutofit/>
          </a:bodyPr>
          <a:lstStyle/>
          <a:p>
            <a:r>
              <a:rPr lang="en-US" sz="3600" dirty="0"/>
              <a:t>You have a duty to maintain the roads reasonably safe for public travel.</a:t>
            </a:r>
          </a:p>
          <a:p>
            <a:r>
              <a:rPr lang="en-US" sz="3600" dirty="0"/>
              <a:t>Understand agreements on border roads.</a:t>
            </a:r>
          </a:p>
          <a:p>
            <a:r>
              <a:rPr lang="en-US" sz="3600" dirty="0"/>
              <a:t>Take signing seriously</a:t>
            </a:r>
          </a:p>
          <a:p>
            <a:r>
              <a:rPr lang="en-US" sz="3600" dirty="0"/>
              <a:t>If you make a decision contrary to public safety it is probably the wrong decision.</a:t>
            </a:r>
          </a:p>
          <a:p>
            <a:r>
              <a:rPr lang="en-US" sz="3600" dirty="0"/>
              <a:t>Make it safer</a:t>
            </a:r>
          </a:p>
          <a:p>
            <a:endParaRPr lang="en-US" sz="3600" dirty="0"/>
          </a:p>
        </p:txBody>
      </p:sp>
    </p:spTree>
    <p:extLst>
      <p:ext uri="{BB962C8B-B14F-4D97-AF65-F5344CB8AC3E}">
        <p14:creationId xmlns:p14="http://schemas.microsoft.com/office/powerpoint/2010/main" val="42565392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a:bodyPr>
          <a:lstStyle/>
          <a:p>
            <a:r>
              <a:rPr lang="en-US" altLang="en-US" sz="3600" dirty="0"/>
              <a:t>Finished – Thank You</a:t>
            </a:r>
          </a:p>
        </p:txBody>
      </p:sp>
      <p:sp>
        <p:nvSpPr>
          <p:cNvPr id="63491" name="Rectangle 3"/>
          <p:cNvSpPr>
            <a:spLocks noGrp="1" noChangeArrowheads="1"/>
          </p:cNvSpPr>
          <p:nvPr>
            <p:ph sz="quarter" idx="1"/>
          </p:nvPr>
        </p:nvSpPr>
        <p:spPr>
          <a:xfrm>
            <a:off x="457200" y="1600200"/>
            <a:ext cx="8178800" cy="4876800"/>
          </a:xfrm>
        </p:spPr>
        <p:txBody>
          <a:bodyPr/>
          <a:lstStyle/>
          <a:p>
            <a:pPr marL="0" indent="0">
              <a:lnSpc>
                <a:spcPct val="90000"/>
              </a:lnSpc>
              <a:buFont typeface="Wingdings" pitchFamily="2" charset="2"/>
              <a:buNone/>
            </a:pPr>
            <a:r>
              <a:rPr lang="en-US" altLang="en-US" sz="3200" b="1" dirty="0"/>
              <a:t>Staying Informed</a:t>
            </a:r>
          </a:p>
          <a:p>
            <a:pPr marL="0" indent="0">
              <a:lnSpc>
                <a:spcPct val="90000"/>
              </a:lnSpc>
              <a:buFont typeface="Wingdings" pitchFamily="2" charset="2"/>
              <a:buNone/>
            </a:pPr>
            <a:endParaRPr lang="en-US" altLang="en-US" sz="2400" b="1" dirty="0"/>
          </a:p>
          <a:p>
            <a:pPr marL="0" indent="0">
              <a:lnSpc>
                <a:spcPct val="90000"/>
              </a:lnSpc>
              <a:buFont typeface="Wingdings" pitchFamily="2" charset="2"/>
              <a:buNone/>
            </a:pPr>
            <a:r>
              <a:rPr lang="en-US" altLang="en-US" sz="2400" b="1" dirty="0"/>
              <a:t>Technical Training:</a:t>
            </a:r>
            <a:r>
              <a:rPr lang="en-US" altLang="en-US" sz="2400" dirty="0"/>
              <a:t>  </a:t>
            </a:r>
          </a:p>
          <a:p>
            <a:pPr marL="0" indent="0">
              <a:lnSpc>
                <a:spcPct val="90000"/>
              </a:lnSpc>
              <a:buFont typeface="Wingdings" pitchFamily="2" charset="2"/>
              <a:buNone/>
            </a:pPr>
            <a:r>
              <a:rPr lang="en-US" altLang="en-US" sz="2400" dirty="0"/>
              <a:t>Local Technical Assistance Program (LTAP) at KU</a:t>
            </a:r>
          </a:p>
          <a:p>
            <a:pPr marL="0" indent="0">
              <a:lnSpc>
                <a:spcPct val="90000"/>
              </a:lnSpc>
              <a:buFont typeface="Wingdings" pitchFamily="2" charset="2"/>
              <a:buNone/>
            </a:pPr>
            <a:r>
              <a:rPr lang="en-US" altLang="en-US" sz="2400" dirty="0"/>
              <a:t>Provides one day classes for $75</a:t>
            </a:r>
          </a:p>
          <a:p>
            <a:pPr marL="0" indent="0">
              <a:lnSpc>
                <a:spcPct val="90000"/>
              </a:lnSpc>
              <a:buFont typeface="Wingdings" pitchFamily="2" charset="2"/>
              <a:buNone/>
            </a:pPr>
            <a:endParaRPr lang="en-US" altLang="en-US" sz="2400" dirty="0"/>
          </a:p>
          <a:p>
            <a:pPr marL="0" indent="0">
              <a:lnSpc>
                <a:spcPct val="90000"/>
              </a:lnSpc>
              <a:buFont typeface="Wingdings" pitchFamily="2" charset="2"/>
              <a:buNone/>
            </a:pPr>
            <a:r>
              <a:rPr lang="en-US" altLang="en-US" sz="2400" dirty="0"/>
              <a:t>LTAP has lending library, free publications, and a quarterly newsletter on road issues.  </a:t>
            </a:r>
          </a:p>
          <a:p>
            <a:pPr marL="0" indent="0">
              <a:lnSpc>
                <a:spcPct val="90000"/>
              </a:lnSpc>
              <a:buFont typeface="Wingdings" pitchFamily="2" charset="2"/>
              <a:buNone/>
            </a:pPr>
            <a:r>
              <a:rPr lang="en-US" altLang="en-US" sz="2400" u="sng" dirty="0">
                <a:hlinkClick r:id="rId3"/>
              </a:rPr>
              <a:t>www.kutc.ku.edu</a:t>
            </a:r>
            <a:endParaRPr lang="en-US" altLang="en-US" sz="2400" u="sng" dirty="0"/>
          </a:p>
          <a:p>
            <a:pPr marL="0" indent="0">
              <a:lnSpc>
                <a:spcPct val="90000"/>
              </a:lnSpc>
              <a:buFont typeface="Wingdings" pitchFamily="2" charset="2"/>
              <a:buNone/>
            </a:pPr>
            <a:endParaRPr lang="en-US" altLang="en-US" sz="2400" u="sng" dirty="0"/>
          </a:p>
          <a:p>
            <a:pPr marL="0" indent="0">
              <a:lnSpc>
                <a:spcPct val="90000"/>
              </a:lnSpc>
              <a:buFont typeface="Wingdings" pitchFamily="2" charset="2"/>
              <a:buNone/>
            </a:pPr>
            <a:r>
              <a:rPr lang="en-US" altLang="en-US" sz="2400" dirty="0"/>
              <a:t>If your township is not getting the newsletter-it is free- just contact LTAP.  </a:t>
            </a:r>
          </a:p>
          <a:p>
            <a:pPr marL="0" indent="0">
              <a:lnSpc>
                <a:spcPct val="90000"/>
              </a:lnSpc>
              <a:buFont typeface="Wingdings" pitchFamily="2" charset="2"/>
              <a:buNone/>
            </a:pPr>
            <a:endParaRPr lang="en-US" altLang="en-US" sz="2400" dirty="0"/>
          </a:p>
        </p:txBody>
      </p:sp>
    </p:spTree>
    <p:extLst>
      <p:ext uri="{BB962C8B-B14F-4D97-AF65-F5344CB8AC3E}">
        <p14:creationId xmlns:p14="http://schemas.microsoft.com/office/powerpoint/2010/main" val="3128694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A711-2E7A-4BB1-8DED-65DA238D203B}"/>
              </a:ext>
            </a:extLst>
          </p:cNvPr>
          <p:cNvSpPr>
            <a:spLocks noGrp="1"/>
          </p:cNvSpPr>
          <p:nvPr>
            <p:ph type="title"/>
          </p:nvPr>
        </p:nvSpPr>
        <p:spPr/>
        <p:txBody>
          <a:bodyPr>
            <a:normAutofit/>
          </a:bodyPr>
          <a:lstStyle/>
          <a:p>
            <a:r>
              <a:rPr lang="en-US" dirty="0"/>
              <a:t>Board Meetings</a:t>
            </a:r>
          </a:p>
        </p:txBody>
      </p:sp>
      <p:sp>
        <p:nvSpPr>
          <p:cNvPr id="3" name="Content Placeholder 2">
            <a:extLst>
              <a:ext uri="{FF2B5EF4-FFF2-40B4-BE49-F238E27FC236}">
                <a16:creationId xmlns:a16="http://schemas.microsoft.com/office/drawing/2014/main" id="{D59DD845-293E-4249-B8A5-4A64232B675E}"/>
              </a:ext>
            </a:extLst>
          </p:cNvPr>
          <p:cNvSpPr>
            <a:spLocks noGrp="1"/>
          </p:cNvSpPr>
          <p:nvPr>
            <p:ph idx="1"/>
          </p:nvPr>
        </p:nvSpPr>
        <p:spPr/>
        <p:txBody>
          <a:bodyPr/>
          <a:lstStyle/>
          <a:p>
            <a:pPr marL="0" indent="0">
              <a:buNone/>
            </a:pPr>
            <a:r>
              <a:rPr lang="en-US" dirty="0"/>
              <a:t>I inadvertently met another board member on the road, and we discussed a request for a driveway culvert.  We decided to install the culvert.</a:t>
            </a:r>
          </a:p>
          <a:p>
            <a:pPr marL="0" indent="0">
              <a:buNone/>
            </a:pPr>
            <a:r>
              <a:rPr lang="en-US" dirty="0"/>
              <a:t>Is this legal?</a:t>
            </a:r>
          </a:p>
          <a:p>
            <a:pPr marL="0" indent="0">
              <a:buNone/>
            </a:pPr>
            <a:endParaRPr lang="en-US" dirty="0"/>
          </a:p>
          <a:p>
            <a:pPr marL="0" indent="0">
              <a:buNone/>
            </a:pPr>
            <a:r>
              <a:rPr lang="en-US" dirty="0"/>
              <a:t>No! You violated the Kansas Open Meetings Act</a:t>
            </a:r>
          </a:p>
        </p:txBody>
      </p:sp>
    </p:spTree>
    <p:extLst>
      <p:ext uri="{BB962C8B-B14F-4D97-AF65-F5344CB8AC3E}">
        <p14:creationId xmlns:p14="http://schemas.microsoft.com/office/powerpoint/2010/main" val="25929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A711-2E7A-4BB1-8DED-65DA238D203B}"/>
              </a:ext>
            </a:extLst>
          </p:cNvPr>
          <p:cNvSpPr>
            <a:spLocks noGrp="1"/>
          </p:cNvSpPr>
          <p:nvPr>
            <p:ph type="title"/>
          </p:nvPr>
        </p:nvSpPr>
        <p:spPr/>
        <p:txBody>
          <a:bodyPr>
            <a:normAutofit/>
          </a:bodyPr>
          <a:lstStyle/>
          <a:p>
            <a:r>
              <a:rPr lang="en-US" dirty="0"/>
              <a:t>Kansas Open Meetings Act</a:t>
            </a:r>
          </a:p>
        </p:txBody>
      </p:sp>
      <p:sp>
        <p:nvSpPr>
          <p:cNvPr id="3" name="Content Placeholder 2">
            <a:extLst>
              <a:ext uri="{FF2B5EF4-FFF2-40B4-BE49-F238E27FC236}">
                <a16:creationId xmlns:a16="http://schemas.microsoft.com/office/drawing/2014/main" id="{D59DD845-293E-4249-B8A5-4A64232B675E}"/>
              </a:ext>
            </a:extLst>
          </p:cNvPr>
          <p:cNvSpPr>
            <a:spLocks noGrp="1"/>
          </p:cNvSpPr>
          <p:nvPr>
            <p:ph idx="1"/>
          </p:nvPr>
        </p:nvSpPr>
        <p:spPr/>
        <p:txBody>
          <a:bodyPr/>
          <a:lstStyle/>
          <a:p>
            <a:pPr marL="0" indent="0">
              <a:buNone/>
            </a:pPr>
            <a:r>
              <a:rPr lang="en-US" dirty="0"/>
              <a:t>Board meetings have to be open to the public.</a:t>
            </a:r>
          </a:p>
          <a:p>
            <a:r>
              <a:rPr lang="en-US" dirty="0"/>
              <a:t>Special meetings – </a:t>
            </a:r>
          </a:p>
          <a:p>
            <a:pPr lvl="1"/>
            <a:r>
              <a:rPr lang="en-US" dirty="0"/>
              <a:t>You have to notify anyone that has requested notification in the last year.</a:t>
            </a:r>
          </a:p>
          <a:p>
            <a:pPr lvl="1"/>
            <a:r>
              <a:rPr lang="en-US" dirty="0"/>
              <a:t>You have to notify all board members</a:t>
            </a:r>
          </a:p>
          <a:p>
            <a:pPr lvl="1"/>
            <a:r>
              <a:rPr lang="en-US" dirty="0"/>
              <a:t>You have to have minutes</a:t>
            </a:r>
          </a:p>
          <a:p>
            <a:pPr marL="0" indent="0">
              <a:buNone/>
            </a:pPr>
            <a:endParaRPr lang="en-US" dirty="0"/>
          </a:p>
        </p:txBody>
      </p:sp>
    </p:spTree>
    <p:extLst>
      <p:ext uri="{BB962C8B-B14F-4D97-AF65-F5344CB8AC3E}">
        <p14:creationId xmlns:p14="http://schemas.microsoft.com/office/powerpoint/2010/main" val="120914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8A711-2E7A-4BB1-8DED-65DA238D203B}"/>
              </a:ext>
            </a:extLst>
          </p:cNvPr>
          <p:cNvSpPr>
            <a:spLocks noGrp="1"/>
          </p:cNvSpPr>
          <p:nvPr>
            <p:ph type="title"/>
          </p:nvPr>
        </p:nvSpPr>
        <p:spPr/>
        <p:txBody>
          <a:bodyPr>
            <a:normAutofit/>
          </a:bodyPr>
          <a:lstStyle/>
          <a:p>
            <a:r>
              <a:rPr lang="en-US" dirty="0"/>
              <a:t>Kansas Open Meetings Act</a:t>
            </a:r>
          </a:p>
        </p:txBody>
      </p:sp>
      <p:sp>
        <p:nvSpPr>
          <p:cNvPr id="3" name="Content Placeholder 2">
            <a:extLst>
              <a:ext uri="{FF2B5EF4-FFF2-40B4-BE49-F238E27FC236}">
                <a16:creationId xmlns:a16="http://schemas.microsoft.com/office/drawing/2014/main" id="{D59DD845-293E-4249-B8A5-4A64232B675E}"/>
              </a:ext>
            </a:extLst>
          </p:cNvPr>
          <p:cNvSpPr>
            <a:spLocks noGrp="1"/>
          </p:cNvSpPr>
          <p:nvPr>
            <p:ph idx="1"/>
          </p:nvPr>
        </p:nvSpPr>
        <p:spPr/>
        <p:txBody>
          <a:bodyPr>
            <a:normAutofit/>
          </a:bodyPr>
          <a:lstStyle/>
          <a:p>
            <a:pPr marL="0" indent="0">
              <a:buNone/>
            </a:pPr>
            <a:r>
              <a:rPr lang="en-US" dirty="0"/>
              <a:t>Board decisions have to be made at a public meeting.  </a:t>
            </a:r>
          </a:p>
          <a:p>
            <a:pPr marL="0" indent="0">
              <a:buNone/>
            </a:pPr>
            <a:r>
              <a:rPr lang="en-US" dirty="0"/>
              <a:t>You didn’t give the other board member a chance to participate.</a:t>
            </a:r>
          </a:p>
          <a:p>
            <a:pPr marL="0" indent="0">
              <a:buNone/>
            </a:pPr>
            <a:r>
              <a:rPr lang="en-US" dirty="0"/>
              <a:t>Did you call the meeting to order?</a:t>
            </a:r>
          </a:p>
          <a:p>
            <a:pPr marL="0" indent="0">
              <a:buNone/>
            </a:pPr>
            <a:r>
              <a:rPr lang="en-US" dirty="0"/>
              <a:t>Did you take a vote?</a:t>
            </a:r>
          </a:p>
          <a:p>
            <a:pPr marL="0" indent="0">
              <a:buNone/>
            </a:pPr>
            <a:r>
              <a:rPr lang="en-US" dirty="0"/>
              <a:t>Did you do minutes?</a:t>
            </a:r>
          </a:p>
          <a:p>
            <a:endParaRPr lang="en-US" dirty="0"/>
          </a:p>
          <a:p>
            <a:pPr marL="0" indent="0">
              <a:buNone/>
            </a:pPr>
            <a:r>
              <a:rPr lang="en-US" sz="2800" dirty="0"/>
              <a:t>In order to do business between board meetings you can delegate certain decisions to an individual that would report on activities at the next board meeting.</a:t>
            </a:r>
          </a:p>
        </p:txBody>
      </p:sp>
    </p:spTree>
    <p:extLst>
      <p:ext uri="{BB962C8B-B14F-4D97-AF65-F5344CB8AC3E}">
        <p14:creationId xmlns:p14="http://schemas.microsoft.com/office/powerpoint/2010/main" val="2464032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A9DF9-294B-4FAD-9052-CC5C3EE9C333}"/>
              </a:ext>
            </a:extLst>
          </p:cNvPr>
          <p:cNvSpPr>
            <a:spLocks noGrp="1"/>
          </p:cNvSpPr>
          <p:nvPr>
            <p:ph type="title"/>
          </p:nvPr>
        </p:nvSpPr>
        <p:spPr/>
        <p:txBody>
          <a:bodyPr/>
          <a:lstStyle/>
          <a:p>
            <a:r>
              <a:rPr lang="en-US" dirty="0"/>
              <a:t>Boundary Road Responsibility</a:t>
            </a:r>
          </a:p>
        </p:txBody>
      </p:sp>
      <p:sp>
        <p:nvSpPr>
          <p:cNvPr id="3" name="Content Placeholder 2">
            <a:extLst>
              <a:ext uri="{FF2B5EF4-FFF2-40B4-BE49-F238E27FC236}">
                <a16:creationId xmlns:a16="http://schemas.microsoft.com/office/drawing/2014/main" id="{45939934-5815-4487-A18A-CD534C334C93}"/>
              </a:ext>
            </a:extLst>
          </p:cNvPr>
          <p:cNvSpPr>
            <a:spLocks noGrp="1"/>
          </p:cNvSpPr>
          <p:nvPr>
            <p:ph sz="quarter" idx="1"/>
          </p:nvPr>
        </p:nvSpPr>
        <p:spPr/>
        <p:txBody>
          <a:bodyPr/>
          <a:lstStyle/>
          <a:p>
            <a:endParaRPr lang="en-US" dirty="0"/>
          </a:p>
          <a:p>
            <a:pPr marL="0" indent="0">
              <a:buNone/>
            </a:pPr>
            <a:r>
              <a:rPr lang="en-US" dirty="0"/>
              <a:t>Question:  On a township boundary road your township maintains that mile.  Which township has the responsibility for the stop sign for traffic coming from the other township.  </a:t>
            </a:r>
          </a:p>
          <a:p>
            <a:pPr marL="0" indent="0">
              <a:buNone/>
            </a:pPr>
            <a:endParaRPr lang="en-US" dirty="0"/>
          </a:p>
          <a:p>
            <a:pPr marL="0" indent="0">
              <a:buNone/>
            </a:pPr>
            <a:r>
              <a:rPr lang="en-US" dirty="0"/>
              <a:t>Answer:  I don’t know, it depends on the agreement.  </a:t>
            </a:r>
          </a:p>
          <a:p>
            <a:pPr marL="0" indent="0">
              <a:buNone/>
            </a:pPr>
            <a:r>
              <a:rPr lang="en-US" sz="4000" dirty="0"/>
              <a:t> It is important that you know your responsibilities on boundary roads.  </a:t>
            </a:r>
          </a:p>
        </p:txBody>
      </p:sp>
    </p:spTree>
    <p:extLst>
      <p:ext uri="{BB962C8B-B14F-4D97-AF65-F5344CB8AC3E}">
        <p14:creationId xmlns:p14="http://schemas.microsoft.com/office/powerpoint/2010/main" val="101571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fontScale="90000"/>
          </a:bodyPr>
          <a:lstStyle/>
          <a:p>
            <a:r>
              <a:rPr lang="en-US" altLang="en-US" dirty="0"/>
              <a:t>Agreements between road agencies </a:t>
            </a:r>
            <a:br>
              <a:rPr lang="en-US" altLang="en-US" dirty="0"/>
            </a:br>
            <a:r>
              <a:rPr lang="en-US" altLang="en-US" dirty="0"/>
              <a:t>KSA 68-169</a:t>
            </a:r>
          </a:p>
        </p:txBody>
      </p:sp>
      <p:sp>
        <p:nvSpPr>
          <p:cNvPr id="18435" name="Content Placeholder 2"/>
          <p:cNvSpPr>
            <a:spLocks noGrp="1"/>
          </p:cNvSpPr>
          <p:nvPr>
            <p:ph sz="quarter" idx="1"/>
          </p:nvPr>
        </p:nvSpPr>
        <p:spPr>
          <a:xfrm>
            <a:off x="406400" y="1371600"/>
            <a:ext cx="8178800" cy="5486400"/>
          </a:xfrm>
        </p:spPr>
        <p:txBody>
          <a:bodyPr/>
          <a:lstStyle/>
          <a:p>
            <a:pPr marL="0" indent="0">
              <a:buFont typeface="Wingdings" pitchFamily="2" charset="2"/>
              <a:buNone/>
            </a:pPr>
            <a:r>
              <a:rPr lang="en-US" altLang="en-US" sz="2400"/>
              <a:t>Any county, city or political subdivision of this state shall have the authority to enter into written agreements with each other or with the secretary of transportation with respect to the planning, designing, financing, constructing, reconstructing, maintaining, acquiring of right-of-way or establishing the controlled access facilities of any existing or proposed highway, road, street or connecting link, including bridges, traffic control devices and other such improvements located thereon. Expenditures made pursuant to such agreements shall be considered proper expenditures of public funds, including state funds, </a:t>
            </a:r>
            <a:r>
              <a:rPr lang="en-US" altLang="en-US" sz="2400" b="1"/>
              <a:t>notwithstanding the location of such improvement or facility outside the boundary or jurisdiction of such county, city or political subdivision. </a:t>
            </a:r>
            <a:endParaRPr lang="en-US" altLang="en-US" b="1"/>
          </a:p>
        </p:txBody>
      </p:sp>
    </p:spTree>
    <p:extLst>
      <p:ext uri="{BB962C8B-B14F-4D97-AF65-F5344CB8AC3E}">
        <p14:creationId xmlns:p14="http://schemas.microsoft.com/office/powerpoint/2010/main" val="121981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1F0E2-38C6-4F37-BB4A-06B0597D3490}"/>
              </a:ext>
            </a:extLst>
          </p:cNvPr>
          <p:cNvSpPr>
            <a:spLocks noGrp="1"/>
          </p:cNvSpPr>
          <p:nvPr>
            <p:ph type="title"/>
          </p:nvPr>
        </p:nvSpPr>
        <p:spPr/>
        <p:txBody>
          <a:bodyPr/>
          <a:lstStyle/>
          <a:p>
            <a:r>
              <a:rPr lang="en-US" dirty="0"/>
              <a:t>Weight Limit Sign</a:t>
            </a:r>
          </a:p>
        </p:txBody>
      </p:sp>
      <p:sp>
        <p:nvSpPr>
          <p:cNvPr id="3" name="Content Placeholder 2">
            <a:extLst>
              <a:ext uri="{FF2B5EF4-FFF2-40B4-BE49-F238E27FC236}">
                <a16:creationId xmlns:a16="http://schemas.microsoft.com/office/drawing/2014/main" id="{74A50316-7C1F-4B5E-96EF-CB585641C15F}"/>
              </a:ext>
            </a:extLst>
          </p:cNvPr>
          <p:cNvSpPr>
            <a:spLocks noGrp="1"/>
          </p:cNvSpPr>
          <p:nvPr>
            <p:ph sz="quarter" idx="1"/>
          </p:nvPr>
        </p:nvSpPr>
        <p:spPr/>
        <p:txBody>
          <a:bodyPr/>
          <a:lstStyle/>
          <a:p>
            <a:pPr marL="0" indent="0">
              <a:buNone/>
            </a:pPr>
            <a:r>
              <a:rPr lang="en-US" dirty="0"/>
              <a:t>Question:  I am a township board member and noticed a weight limit sign down near a county culvert.  I didn’t call the county as it is not a township sign and not my problem.</a:t>
            </a:r>
          </a:p>
          <a:p>
            <a:pPr marL="0" indent="0">
              <a:buNone/>
            </a:pPr>
            <a:r>
              <a:rPr lang="en-US" dirty="0"/>
              <a:t>Right or Wrong Decision? </a:t>
            </a:r>
          </a:p>
          <a:p>
            <a:pPr marL="0" indent="0">
              <a:buNone/>
            </a:pPr>
            <a:r>
              <a:rPr lang="en-US" dirty="0"/>
              <a:t>Wrong!  As a township official you have a duty to people driving your roads.  You don’t have a duty to repair the sign but you do have a duty to notify the county.   </a:t>
            </a:r>
          </a:p>
        </p:txBody>
      </p:sp>
    </p:spTree>
    <p:extLst>
      <p:ext uri="{BB962C8B-B14F-4D97-AF65-F5344CB8AC3E}">
        <p14:creationId xmlns:p14="http://schemas.microsoft.com/office/powerpoint/2010/main" val="196121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idx="4294967295"/>
          </p:nvPr>
        </p:nvSpPr>
        <p:spPr/>
        <p:txBody>
          <a:bodyPr/>
          <a:lstStyle/>
          <a:p>
            <a:r>
              <a:rPr lang="en-US"/>
              <a:t>Logic Check</a:t>
            </a:r>
          </a:p>
        </p:txBody>
      </p:sp>
      <p:sp>
        <p:nvSpPr>
          <p:cNvPr id="3" name="Content Placeholder 2"/>
          <p:cNvSpPr>
            <a:spLocks noGrp="1"/>
          </p:cNvSpPr>
          <p:nvPr>
            <p:ph idx="4294967295"/>
          </p:nvPr>
        </p:nvSpPr>
        <p:spPr>
          <a:xfrm>
            <a:off x="457200" y="1885950"/>
            <a:ext cx="8178800" cy="4171950"/>
          </a:xfrm>
        </p:spPr>
        <p:txBody>
          <a:bodyPr/>
          <a:lstStyle/>
          <a:p>
            <a:pPr>
              <a:buFont typeface="Wingdings" pitchFamily="2" charset="2"/>
              <a:buNone/>
            </a:pPr>
            <a:r>
              <a:rPr lang="en-US" sz="3600" dirty="0"/>
              <a:t>Public Safety:  Anytime you make a decision contrary to public safety you are making the wrong decision.</a:t>
            </a:r>
          </a:p>
          <a:p>
            <a:pPr>
              <a:buFont typeface="Wingdings" pitchFamily="2" charset="2"/>
              <a:buNone/>
            </a:pPr>
            <a:endParaRPr lang="en-US" dirty="0"/>
          </a:p>
          <a:p>
            <a:endParaRPr lang="en-US" dirty="0"/>
          </a:p>
        </p:txBody>
      </p:sp>
    </p:spTree>
    <p:extLst>
      <p:ext uri="{BB962C8B-B14F-4D97-AF65-F5344CB8AC3E}">
        <p14:creationId xmlns:p14="http://schemas.microsoft.com/office/powerpoint/2010/main" val="231628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3708400" cy="1143000"/>
          </a:xfrm>
        </p:spPr>
        <p:txBody>
          <a:bodyPr/>
          <a:lstStyle/>
          <a:p>
            <a:r>
              <a:rPr lang="en-US" dirty="0"/>
              <a:t>Drainage</a:t>
            </a:r>
          </a:p>
        </p:txBody>
      </p:sp>
      <p:sp>
        <p:nvSpPr>
          <p:cNvPr id="3" name="Content Placeholder 2"/>
          <p:cNvSpPr>
            <a:spLocks noGrp="1"/>
          </p:cNvSpPr>
          <p:nvPr>
            <p:ph idx="1"/>
          </p:nvPr>
        </p:nvSpPr>
        <p:spPr>
          <a:xfrm>
            <a:off x="406400" y="4191000"/>
            <a:ext cx="6985000" cy="2190749"/>
          </a:xfrm>
        </p:spPr>
        <p:txBody>
          <a:bodyPr/>
          <a:lstStyle/>
          <a:p>
            <a:pPr lvl="1"/>
            <a:endParaRPr lang="en-US" sz="2400" dirty="0"/>
          </a:p>
          <a:p>
            <a:pPr marL="274320" lvl="1" indent="0">
              <a:buNone/>
            </a:pPr>
            <a:r>
              <a:rPr lang="en-US" sz="2400" dirty="0"/>
              <a:t>Question:  Land owner wants a deep ditch cut along his property to help drain his field.  Is this a good idea?</a:t>
            </a:r>
          </a:p>
          <a:p>
            <a:pPr marL="274320" lvl="1" indent="0">
              <a:buNone/>
            </a:pPr>
            <a:r>
              <a:rPr lang="en-US" sz="2400" dirty="0"/>
              <a:t>Answer:  Probably not.  </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5999" y="74259"/>
            <a:ext cx="5488989" cy="4116742"/>
          </a:xfrm>
          <a:prstGeom prst="rect">
            <a:avLst/>
          </a:prstGeom>
        </p:spPr>
      </p:pic>
    </p:spTree>
    <p:extLst>
      <p:ext uri="{BB962C8B-B14F-4D97-AF65-F5344CB8AC3E}">
        <p14:creationId xmlns:p14="http://schemas.microsoft.com/office/powerpoint/2010/main" val="327856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Life is Hard</a:t>
            </a:r>
          </a:p>
        </p:txBody>
      </p:sp>
      <p:sp>
        <p:nvSpPr>
          <p:cNvPr id="289795" name="Rectangle 3"/>
          <p:cNvSpPr>
            <a:spLocks noGrp="1" noChangeArrowheads="1"/>
          </p:cNvSpPr>
          <p:nvPr>
            <p:ph type="body" idx="1"/>
          </p:nvPr>
        </p:nvSpPr>
        <p:spPr>
          <a:xfrm>
            <a:off x="457200" y="1600200"/>
            <a:ext cx="4038600" cy="4525963"/>
          </a:xfrm>
        </p:spPr>
        <p:txBody>
          <a:bodyPr/>
          <a:lstStyle/>
          <a:p>
            <a:pPr>
              <a:buFontTx/>
              <a:buNone/>
            </a:pPr>
            <a:r>
              <a:rPr lang="en-US" sz="2800" dirty="0"/>
              <a:t>“Life is hard, it is harder if you are stupid.”</a:t>
            </a:r>
          </a:p>
          <a:p>
            <a:pPr>
              <a:buFontTx/>
              <a:buNone/>
            </a:pPr>
            <a:r>
              <a:rPr lang="en-US" sz="2800" dirty="0"/>
              <a:t>			John Wayne</a:t>
            </a:r>
          </a:p>
          <a:p>
            <a:pPr>
              <a:buFontTx/>
              <a:buNone/>
            </a:pPr>
            <a:endParaRPr lang="en-US" sz="2800" dirty="0"/>
          </a:p>
          <a:p>
            <a:pPr>
              <a:buFontTx/>
              <a:buNone/>
            </a:pPr>
            <a:r>
              <a:rPr lang="en-US" sz="2800" dirty="0"/>
              <a:t>“Road work is hard, it is harder if you are stupid.”  </a:t>
            </a:r>
          </a:p>
          <a:p>
            <a:pPr>
              <a:buFontTx/>
              <a:buNone/>
            </a:pPr>
            <a:r>
              <a:rPr lang="en-US" sz="2800" dirty="0"/>
              <a:t>		Norm Bowers  </a:t>
            </a:r>
          </a:p>
        </p:txBody>
      </p:sp>
      <p:pic>
        <p:nvPicPr>
          <p:cNvPr id="5124" name="Picture 5" descr="way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524000"/>
            <a:ext cx="32940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1160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9795">
                                            <p:txEl>
                                              <p:pRg st="3" end="3"/>
                                            </p:txEl>
                                          </p:spTgt>
                                        </p:tgtEl>
                                        <p:attrNameLst>
                                          <p:attrName>style.visibility</p:attrName>
                                        </p:attrNameLst>
                                      </p:cBhvr>
                                      <p:to>
                                        <p:strVal val="visible"/>
                                      </p:to>
                                    </p:set>
                                    <p:anim calcmode="lin" valueType="num">
                                      <p:cBhvr additive="base">
                                        <p:cTn id="7" dur="500" fill="hold"/>
                                        <p:tgtEl>
                                          <p:spTgt spid="28979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979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9795">
                                            <p:txEl>
                                              <p:pRg st="4" end="4"/>
                                            </p:txEl>
                                          </p:spTgt>
                                        </p:tgtEl>
                                        <p:attrNameLst>
                                          <p:attrName>style.visibility</p:attrName>
                                        </p:attrNameLst>
                                      </p:cBhvr>
                                      <p:to>
                                        <p:strVal val="visible"/>
                                      </p:to>
                                    </p:set>
                                    <p:anim calcmode="lin" valueType="num">
                                      <p:cBhvr additive="base">
                                        <p:cTn id="11" dur="500" fill="hold"/>
                                        <p:tgtEl>
                                          <p:spTgt spid="28979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97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p:txBody>
          <a:bodyPr/>
          <a:lstStyle/>
          <a:p>
            <a:r>
              <a:rPr lang="en-US" dirty="0"/>
              <a:t>Does this make it safer?</a:t>
            </a:r>
          </a:p>
        </p:txBody>
      </p:sp>
      <p:pic>
        <p:nvPicPr>
          <p:cNvPr id="63491"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219200" y="1476374"/>
            <a:ext cx="6400800" cy="4800601"/>
          </a:xfrm>
        </p:spPr>
      </p:pic>
    </p:spTree>
    <p:extLst>
      <p:ext uri="{BB962C8B-B14F-4D97-AF65-F5344CB8AC3E}">
        <p14:creationId xmlns:p14="http://schemas.microsoft.com/office/powerpoint/2010/main" val="1367934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p:txBody>
          <a:bodyPr>
            <a:normAutofit/>
          </a:bodyPr>
          <a:lstStyle/>
          <a:p>
            <a:r>
              <a:rPr lang="en-US" dirty="0"/>
              <a:t>Public Safety –Make it Better</a:t>
            </a:r>
          </a:p>
        </p:txBody>
      </p:sp>
      <p:sp>
        <p:nvSpPr>
          <p:cNvPr id="61443" name="Rectangle 3"/>
          <p:cNvSpPr>
            <a:spLocks noGrp="1" noChangeArrowheads="1"/>
          </p:cNvSpPr>
          <p:nvPr>
            <p:ph type="body" idx="4294967295"/>
          </p:nvPr>
        </p:nvSpPr>
        <p:spPr>
          <a:xfrm>
            <a:off x="457200" y="1371600"/>
            <a:ext cx="3941763" cy="5105400"/>
          </a:xfrm>
        </p:spPr>
        <p:txBody>
          <a:bodyPr/>
          <a:lstStyle/>
          <a:p>
            <a:pPr>
              <a:lnSpc>
                <a:spcPct val="80000"/>
              </a:lnSpc>
              <a:buFont typeface="Wingdings" pitchFamily="2" charset="2"/>
              <a:buNone/>
              <a:defRPr/>
            </a:pPr>
            <a:endParaRPr lang="en-US" sz="2000" dirty="0"/>
          </a:p>
          <a:p>
            <a:pPr marL="0" indent="0">
              <a:lnSpc>
                <a:spcPct val="80000"/>
              </a:lnSpc>
              <a:buFont typeface="Wingdings" pitchFamily="2" charset="2"/>
              <a:buNone/>
              <a:defRPr/>
            </a:pPr>
            <a:r>
              <a:rPr lang="en-US" sz="2800" b="1" dirty="0"/>
              <a:t>Make it Better:  </a:t>
            </a:r>
            <a:r>
              <a:rPr lang="en-US" sz="2800" dirty="0"/>
              <a:t>On maintenance work where there are no plans or design, the project should be thought out so the situation is safer for the travelling public.   </a:t>
            </a:r>
          </a:p>
        </p:txBody>
      </p:sp>
      <p:pic>
        <p:nvPicPr>
          <p:cNvPr id="111620" name="Picture 3" descr="bad ditch 366 small"/>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r="19847"/>
          <a:stretch>
            <a:fillRect/>
          </a:stretch>
        </p:blipFill>
        <p:spPr bwMode="auto">
          <a:xfrm>
            <a:off x="4398963" y="1600200"/>
            <a:ext cx="41354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397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p:txBody>
          <a:bodyPr/>
          <a:lstStyle/>
          <a:p>
            <a:r>
              <a:rPr lang="en-US" dirty="0"/>
              <a:t>Make it Better</a:t>
            </a:r>
          </a:p>
        </p:txBody>
      </p:sp>
      <p:sp>
        <p:nvSpPr>
          <p:cNvPr id="101379" name="Rectangle 3"/>
          <p:cNvSpPr>
            <a:spLocks noGrp="1" noChangeArrowheads="1"/>
          </p:cNvSpPr>
          <p:nvPr>
            <p:ph type="body" idx="4294967295"/>
          </p:nvPr>
        </p:nvSpPr>
        <p:spPr>
          <a:xfrm>
            <a:off x="457200" y="1905000"/>
            <a:ext cx="8178800" cy="4419600"/>
          </a:xfrm>
        </p:spPr>
        <p:txBody>
          <a:bodyPr/>
          <a:lstStyle/>
          <a:p>
            <a:pPr marL="0" indent="0">
              <a:lnSpc>
                <a:spcPct val="80000"/>
              </a:lnSpc>
              <a:buNone/>
            </a:pPr>
            <a:endParaRPr lang="en-US" sz="2400" dirty="0"/>
          </a:p>
          <a:p>
            <a:pPr marL="0" indent="0">
              <a:lnSpc>
                <a:spcPct val="80000"/>
              </a:lnSpc>
              <a:buNone/>
            </a:pPr>
            <a:r>
              <a:rPr lang="en-US" sz="2400" b="1" dirty="0"/>
              <a:t>Make it better: </a:t>
            </a:r>
            <a:r>
              <a:rPr lang="en-US" sz="2400" dirty="0"/>
              <a:t> Never create a problem!</a:t>
            </a:r>
          </a:p>
          <a:p>
            <a:pPr>
              <a:lnSpc>
                <a:spcPct val="80000"/>
              </a:lnSpc>
            </a:pPr>
            <a:r>
              <a:rPr lang="en-US" sz="2400" dirty="0"/>
              <a:t>Roadway at culvert same or wider than approach</a:t>
            </a:r>
          </a:p>
          <a:p>
            <a:pPr>
              <a:lnSpc>
                <a:spcPct val="80000"/>
              </a:lnSpc>
            </a:pPr>
            <a:r>
              <a:rPr lang="en-US" sz="2400" dirty="0" err="1"/>
              <a:t>Foreslopes</a:t>
            </a:r>
            <a:r>
              <a:rPr lang="en-US" sz="2400" dirty="0"/>
              <a:t> are not steeper than approach</a:t>
            </a:r>
          </a:p>
          <a:p>
            <a:pPr>
              <a:lnSpc>
                <a:spcPct val="80000"/>
              </a:lnSpc>
            </a:pPr>
            <a:r>
              <a:rPr lang="en-US" sz="2400" dirty="0"/>
              <a:t>Road floods less</a:t>
            </a:r>
          </a:p>
          <a:p>
            <a:pPr>
              <a:lnSpc>
                <a:spcPct val="80000"/>
              </a:lnSpc>
            </a:pPr>
            <a:r>
              <a:rPr lang="en-US" sz="2400" dirty="0"/>
              <a:t>Install  proper signing</a:t>
            </a:r>
          </a:p>
          <a:p>
            <a:pPr>
              <a:lnSpc>
                <a:spcPct val="80000"/>
              </a:lnSpc>
            </a:pPr>
            <a:endParaRPr lang="en-US" sz="2400" dirty="0"/>
          </a:p>
          <a:p>
            <a:pPr>
              <a:lnSpc>
                <a:spcPct val="80000"/>
              </a:lnSpc>
            </a:pPr>
            <a:endParaRPr lang="en-US" sz="2400" dirty="0"/>
          </a:p>
        </p:txBody>
      </p:sp>
    </p:spTree>
    <p:extLst>
      <p:ext uri="{BB962C8B-B14F-4D97-AF65-F5344CB8AC3E}">
        <p14:creationId xmlns:p14="http://schemas.microsoft.com/office/powerpoint/2010/main" val="1630264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normAutofit/>
          </a:bodyPr>
          <a:lstStyle/>
          <a:p>
            <a:r>
              <a:rPr lang="en-US" altLang="en-US" sz="3600" dirty="0"/>
              <a:t>Making it safer</a:t>
            </a:r>
          </a:p>
        </p:txBody>
      </p:sp>
      <p:pic>
        <p:nvPicPr>
          <p:cNvPr id="283651" name="Picture 4" descr="drive pipe headwall 2a"/>
          <p:cNvPicPr>
            <a:picLocks noGrp="1" noChangeAspect="1" noChangeArrowheads="1"/>
          </p:cNvPicPr>
          <p:nvPr>
            <p:ph type="body" idx="1"/>
          </p:nvPr>
        </p:nvPicPr>
        <p:blipFill rotWithShape="1">
          <a:blip r:embed="rId2">
            <a:extLst>
              <a:ext uri="{28A0092B-C50C-407E-A947-70E740481C1C}">
                <a14:useLocalDpi xmlns:a14="http://schemas.microsoft.com/office/drawing/2010/main" val="0"/>
              </a:ext>
            </a:extLst>
          </a:blip>
          <a:srcRect t="18841" r="7865"/>
          <a:stretch/>
        </p:blipFill>
        <p:spPr>
          <a:xfrm>
            <a:off x="3724568" y="1227137"/>
            <a:ext cx="4962231" cy="3497263"/>
          </a:xfrm>
          <a:noFill/>
        </p:spPr>
      </p:pic>
      <p:sp>
        <p:nvSpPr>
          <p:cNvPr id="2" name="TextBox 1">
            <a:extLst>
              <a:ext uri="{FF2B5EF4-FFF2-40B4-BE49-F238E27FC236}">
                <a16:creationId xmlns:a16="http://schemas.microsoft.com/office/drawing/2014/main" id="{7EFF7CE7-0D28-4F9E-AE9D-B6D09D0D184C}"/>
              </a:ext>
            </a:extLst>
          </p:cNvPr>
          <p:cNvSpPr txBox="1"/>
          <p:nvPr/>
        </p:nvSpPr>
        <p:spPr>
          <a:xfrm>
            <a:off x="609600" y="1600200"/>
            <a:ext cx="3114968" cy="2677656"/>
          </a:xfrm>
          <a:prstGeom prst="rect">
            <a:avLst/>
          </a:prstGeom>
          <a:noFill/>
        </p:spPr>
        <p:txBody>
          <a:bodyPr wrap="square" rtlCol="0">
            <a:spAutoFit/>
          </a:bodyPr>
          <a:lstStyle/>
          <a:p>
            <a:r>
              <a:rPr lang="en-US" dirty="0"/>
              <a:t>Driveway culvert needs to be replaced, landowner had installed headwalls.  Should headwalls be replaced?</a:t>
            </a:r>
          </a:p>
        </p:txBody>
      </p:sp>
      <p:sp>
        <p:nvSpPr>
          <p:cNvPr id="3" name="TextBox 2">
            <a:extLst>
              <a:ext uri="{FF2B5EF4-FFF2-40B4-BE49-F238E27FC236}">
                <a16:creationId xmlns:a16="http://schemas.microsoft.com/office/drawing/2014/main" id="{E5DBA365-AC47-4C16-A233-A24E36EA2D83}"/>
              </a:ext>
            </a:extLst>
          </p:cNvPr>
          <p:cNvSpPr txBox="1"/>
          <p:nvPr/>
        </p:nvSpPr>
        <p:spPr>
          <a:xfrm>
            <a:off x="609600" y="4953000"/>
            <a:ext cx="8077200" cy="830997"/>
          </a:xfrm>
          <a:prstGeom prst="rect">
            <a:avLst/>
          </a:prstGeom>
          <a:noFill/>
        </p:spPr>
        <p:txBody>
          <a:bodyPr wrap="square" rtlCol="0">
            <a:spAutoFit/>
          </a:bodyPr>
          <a:lstStyle/>
          <a:p>
            <a:r>
              <a:rPr lang="en-US" dirty="0"/>
              <a:t>No.  Headwalls are a traffic hazard.  Never spend public money to replace traffic hazards.  Just slope the ends. </a:t>
            </a:r>
          </a:p>
        </p:txBody>
      </p:sp>
    </p:spTree>
    <p:extLst>
      <p:ext uri="{BB962C8B-B14F-4D97-AF65-F5344CB8AC3E}">
        <p14:creationId xmlns:p14="http://schemas.microsoft.com/office/powerpoint/2010/main" val="429321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Out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20" y="1066800"/>
            <a:ext cx="318929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5" name="Rectangle 3"/>
          <p:cNvSpPr>
            <a:spLocks noGrp="1" noChangeArrowheads="1"/>
          </p:cNvSpPr>
          <p:nvPr>
            <p:ph type="title"/>
          </p:nvPr>
        </p:nvSpPr>
        <p:spPr/>
        <p:txBody>
          <a:bodyPr/>
          <a:lstStyle/>
          <a:p>
            <a:r>
              <a:rPr lang="en-US" altLang="en-US"/>
              <a:t>Mailboxes</a:t>
            </a:r>
          </a:p>
        </p:txBody>
      </p:sp>
      <p:sp>
        <p:nvSpPr>
          <p:cNvPr id="2" name="Content Placeholder 1"/>
          <p:cNvSpPr>
            <a:spLocks noGrp="1"/>
          </p:cNvSpPr>
          <p:nvPr>
            <p:ph sz="quarter" idx="1"/>
          </p:nvPr>
        </p:nvSpPr>
        <p:spPr/>
        <p:txBody>
          <a:bodyPr>
            <a:normAutofit lnSpcReduction="10000"/>
          </a:bodyPr>
          <a:lstStyle/>
          <a:p>
            <a:pPr marL="0" indent="0">
              <a:buNone/>
            </a:pPr>
            <a:r>
              <a:rPr lang="en-US" dirty="0"/>
              <a:t>Snow plow damaged ornamental mailbox and land owner wants it repaired.  </a:t>
            </a:r>
          </a:p>
          <a:p>
            <a:pPr marL="0" indent="0">
              <a:buNone/>
            </a:pPr>
            <a:r>
              <a:rPr lang="en-US" dirty="0"/>
              <a:t>Should you repair the mailbox.?</a:t>
            </a:r>
          </a:p>
          <a:p>
            <a:pPr marL="0" indent="0">
              <a:buNone/>
            </a:pPr>
            <a:r>
              <a:rPr lang="en-US" dirty="0"/>
              <a:t>NO.  Mailbox is obvious traffic hazard and should not be repaired with public money.  </a:t>
            </a:r>
          </a:p>
          <a:p>
            <a:pPr marL="0" indent="0">
              <a:buNone/>
            </a:pPr>
            <a:r>
              <a:rPr lang="en-US" dirty="0"/>
              <a:t>Offer to replace with crashworthy mailbox. </a:t>
            </a:r>
          </a:p>
        </p:txBody>
      </p:sp>
    </p:spTree>
    <p:extLst>
      <p:ext uri="{BB962C8B-B14F-4D97-AF65-F5344CB8AC3E}">
        <p14:creationId xmlns:p14="http://schemas.microsoft.com/office/powerpoint/2010/main" val="93854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Crashworthy Mailbox</a:t>
            </a:r>
          </a:p>
        </p:txBody>
      </p:sp>
      <p:sp>
        <p:nvSpPr>
          <p:cNvPr id="6" name="Content Placeholder 5"/>
          <p:cNvSpPr>
            <a:spLocks noGrp="1"/>
          </p:cNvSpPr>
          <p:nvPr>
            <p:ph sz="quarter" idx="1"/>
          </p:nvPr>
        </p:nvSpPr>
        <p:spPr/>
        <p:txBody>
          <a:bodyPr/>
          <a:lstStyle/>
          <a:p>
            <a:endParaRPr lang="en-US" dirty="0"/>
          </a:p>
        </p:txBody>
      </p:sp>
      <p:sp>
        <p:nvSpPr>
          <p:cNvPr id="7" name="Content Placeholder 6"/>
          <p:cNvSpPr>
            <a:spLocks noGrp="1"/>
          </p:cNvSpPr>
          <p:nvPr>
            <p:ph sz="quarter" idx="2"/>
          </p:nvPr>
        </p:nvSpPr>
        <p:spPr/>
        <p:txBody>
          <a:bodyPr>
            <a:normAutofit/>
          </a:bodyPr>
          <a:lstStyle/>
          <a:p>
            <a:pPr>
              <a:buClr>
                <a:srgbClr val="727CA3"/>
              </a:buClr>
            </a:pPr>
            <a:r>
              <a:rPr lang="en-US" sz="2400" dirty="0">
                <a:solidFill>
                  <a:prstClr val="black"/>
                </a:solidFill>
              </a:rPr>
              <a:t>Mailboxes are necessary obstruction in the right-of-way. </a:t>
            </a:r>
          </a:p>
          <a:p>
            <a:pPr>
              <a:buClr>
                <a:srgbClr val="727CA3"/>
              </a:buClr>
            </a:pPr>
            <a:r>
              <a:rPr lang="en-US" sz="2400" dirty="0">
                <a:solidFill>
                  <a:prstClr val="black"/>
                </a:solidFill>
              </a:rPr>
              <a:t>Do not allow new ones that are not crashworthy.</a:t>
            </a:r>
          </a:p>
          <a:p>
            <a:pPr>
              <a:buClr>
                <a:srgbClr val="727CA3"/>
              </a:buClr>
            </a:pPr>
            <a:r>
              <a:rPr lang="en-US" sz="2400" dirty="0">
                <a:solidFill>
                  <a:prstClr val="black"/>
                </a:solidFill>
              </a:rPr>
              <a:t>Be careful about repairing or replacing boxes that are obviously not crashworthy.  </a:t>
            </a:r>
          </a:p>
          <a:p>
            <a:r>
              <a:rPr lang="en-US" sz="2400" dirty="0"/>
              <a:t>Crashworthy Mailbox-one piece plastic over 4 x4 wood post.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47800"/>
            <a:ext cx="2057399" cy="473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236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Unsafe Obstructions</a:t>
            </a:r>
          </a:p>
        </p:txBody>
      </p:sp>
      <p:sp>
        <p:nvSpPr>
          <p:cNvPr id="5" name="Content Placeholder 4"/>
          <p:cNvSpPr>
            <a:spLocks noGrp="1"/>
          </p:cNvSpPr>
          <p:nvPr>
            <p:ph idx="1"/>
          </p:nvPr>
        </p:nvSpPr>
        <p:spPr/>
        <p:txBody>
          <a:bodyPr/>
          <a:lstStyle/>
          <a:p>
            <a:pPr marL="0" indent="0">
              <a:buNone/>
            </a:pPr>
            <a:r>
              <a:rPr lang="en-US" dirty="0"/>
              <a:t>I always advise road departments to never replace or repair unsafe obstructions.  </a:t>
            </a:r>
          </a:p>
          <a:p>
            <a:pPr marL="0" indent="0">
              <a:buNone/>
            </a:pPr>
            <a:r>
              <a:rPr lang="en-US" dirty="0"/>
              <a:t>It is bad enough we allow the obstructions to remain, it is worse to spend public funds on maintaining or repairing the obstruction.</a:t>
            </a:r>
          </a:p>
        </p:txBody>
      </p:sp>
    </p:spTree>
    <p:extLst>
      <p:ext uri="{BB962C8B-B14F-4D97-AF65-F5344CB8AC3E}">
        <p14:creationId xmlns:p14="http://schemas.microsoft.com/office/powerpoint/2010/main" val="1080649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a:t>Handrail Removal</a:t>
            </a:r>
          </a:p>
        </p:txBody>
      </p:sp>
      <p:sp>
        <p:nvSpPr>
          <p:cNvPr id="90115" name="Content Placeholder 2"/>
          <p:cNvSpPr>
            <a:spLocks noGrp="1"/>
          </p:cNvSpPr>
          <p:nvPr>
            <p:ph idx="1"/>
          </p:nvPr>
        </p:nvSpPr>
        <p:spPr/>
        <p:txBody>
          <a:bodyPr>
            <a:normAutofit fontScale="85000" lnSpcReduction="20000"/>
          </a:bodyPr>
          <a:lstStyle/>
          <a:p>
            <a:pPr marL="0" indent="0">
              <a:buNone/>
            </a:pPr>
            <a:r>
              <a:rPr lang="en-US" dirty="0"/>
              <a:t>Question:  Can I remove this old handrail?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Yes:  Remove old broken rails, not serving any purpose, if less than 8 ft. to channel.  Needs object marker.  </a:t>
            </a:r>
          </a:p>
        </p:txBody>
      </p:sp>
      <p:pic>
        <p:nvPicPr>
          <p:cNvPr id="9011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769"/>
          <a:stretch/>
        </p:blipFill>
        <p:spPr bwMode="auto">
          <a:xfrm>
            <a:off x="1371600" y="1600200"/>
            <a:ext cx="6237288" cy="333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24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a:t>Handrail Removal</a:t>
            </a:r>
          </a:p>
        </p:txBody>
      </p:sp>
      <p:sp>
        <p:nvSpPr>
          <p:cNvPr id="90115" name="Content Placeholder 2"/>
          <p:cNvSpPr>
            <a:spLocks noGrp="1"/>
          </p:cNvSpPr>
          <p:nvPr>
            <p:ph idx="1"/>
          </p:nvPr>
        </p:nvSpPr>
        <p:spPr>
          <a:xfrm>
            <a:off x="457200" y="1219200"/>
            <a:ext cx="8229600" cy="5105400"/>
          </a:xfrm>
        </p:spPr>
        <p:txBody>
          <a:bodyPr>
            <a:normAutofit fontScale="85000" lnSpcReduction="20000"/>
          </a:bodyPr>
          <a:lstStyle/>
          <a:p>
            <a:pPr marL="0" indent="0">
              <a:buNone/>
            </a:pPr>
            <a:r>
              <a:rPr lang="en-US" dirty="0"/>
              <a:t>Question:  Can I remove this concrete handrail?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Answer:  Yes, if less than 8 ft. to channel.  Still need an object marker.</a:t>
            </a:r>
          </a:p>
        </p:txBody>
      </p:sp>
      <p:pic>
        <p:nvPicPr>
          <p:cNvPr id="2" name="Picture 1">
            <a:extLst>
              <a:ext uri="{FF2B5EF4-FFF2-40B4-BE49-F238E27FC236}">
                <a16:creationId xmlns:a16="http://schemas.microsoft.com/office/drawing/2014/main" id="{EB987ED1-6321-4CF2-9FF3-2E5E2F67DE3E}"/>
              </a:ext>
            </a:extLst>
          </p:cNvPr>
          <p:cNvPicPr>
            <a:picLocks noChangeAspect="1"/>
          </p:cNvPicPr>
          <p:nvPr/>
        </p:nvPicPr>
        <p:blipFill>
          <a:blip r:embed="rId2"/>
          <a:stretch>
            <a:fillRect/>
          </a:stretch>
        </p:blipFill>
        <p:spPr>
          <a:xfrm>
            <a:off x="3429000" y="1587292"/>
            <a:ext cx="4916738" cy="3683415"/>
          </a:xfrm>
          <a:prstGeom prst="rect">
            <a:avLst/>
          </a:prstGeom>
        </p:spPr>
      </p:pic>
    </p:spTree>
    <p:extLst>
      <p:ext uri="{BB962C8B-B14F-4D97-AF65-F5344CB8AC3E}">
        <p14:creationId xmlns:p14="http://schemas.microsoft.com/office/powerpoint/2010/main" val="354322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11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normAutofit/>
          </a:bodyPr>
          <a:lstStyle/>
          <a:p>
            <a:r>
              <a:rPr lang="en-US" dirty="0"/>
              <a:t>Steel handrails</a:t>
            </a:r>
          </a:p>
        </p:txBody>
      </p:sp>
      <p:pic>
        <p:nvPicPr>
          <p:cNvPr id="91139"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4474210" y="2155190"/>
            <a:ext cx="5060950" cy="3036570"/>
          </a:xfrm>
        </p:spPr>
      </p:pic>
      <p:sp>
        <p:nvSpPr>
          <p:cNvPr id="2" name="TextBox 1"/>
          <p:cNvSpPr txBox="1"/>
          <p:nvPr/>
        </p:nvSpPr>
        <p:spPr>
          <a:xfrm>
            <a:off x="914400" y="1371600"/>
            <a:ext cx="4267200" cy="830997"/>
          </a:xfrm>
          <a:prstGeom prst="rect">
            <a:avLst/>
          </a:prstGeom>
          <a:noFill/>
        </p:spPr>
        <p:txBody>
          <a:bodyPr wrap="square" rtlCol="0">
            <a:spAutoFit/>
          </a:bodyPr>
          <a:lstStyle/>
          <a:p>
            <a:r>
              <a:rPr lang="en-US" dirty="0"/>
              <a:t>Question:  Can I remove old steel handrails?  </a:t>
            </a:r>
          </a:p>
        </p:txBody>
      </p:sp>
      <p:sp>
        <p:nvSpPr>
          <p:cNvPr id="3" name="TextBox 2">
            <a:extLst>
              <a:ext uri="{FF2B5EF4-FFF2-40B4-BE49-F238E27FC236}">
                <a16:creationId xmlns:a16="http://schemas.microsoft.com/office/drawing/2014/main" id="{26D05063-37EF-4131-A0DA-DEE79FC3AE58}"/>
              </a:ext>
            </a:extLst>
          </p:cNvPr>
          <p:cNvSpPr txBox="1"/>
          <p:nvPr/>
        </p:nvSpPr>
        <p:spPr>
          <a:xfrm>
            <a:off x="914400" y="3810000"/>
            <a:ext cx="4267200" cy="1569660"/>
          </a:xfrm>
          <a:prstGeom prst="rect">
            <a:avLst/>
          </a:prstGeom>
          <a:noFill/>
        </p:spPr>
        <p:txBody>
          <a:bodyPr wrap="square" rtlCol="0">
            <a:spAutoFit/>
          </a:bodyPr>
          <a:lstStyle/>
          <a:p>
            <a:r>
              <a:rPr lang="en-US" dirty="0"/>
              <a:t>Answer: Yes  Old steel rails do not serve any purpose and are actually a spearing hazard.   </a:t>
            </a:r>
          </a:p>
        </p:txBody>
      </p:sp>
    </p:spTree>
    <p:extLst>
      <p:ext uri="{BB962C8B-B14F-4D97-AF65-F5344CB8AC3E}">
        <p14:creationId xmlns:p14="http://schemas.microsoft.com/office/powerpoint/2010/main" val="67702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a:t>Know Your Job</a:t>
            </a:r>
          </a:p>
        </p:txBody>
      </p:sp>
      <p:sp>
        <p:nvSpPr>
          <p:cNvPr id="289795" name="Rectangle 3"/>
          <p:cNvSpPr>
            <a:spLocks noGrp="1" noChangeArrowheads="1"/>
          </p:cNvSpPr>
          <p:nvPr>
            <p:ph type="body" idx="1"/>
          </p:nvPr>
        </p:nvSpPr>
        <p:spPr>
          <a:xfrm>
            <a:off x="457200" y="1600200"/>
            <a:ext cx="3733800" cy="4525963"/>
          </a:xfrm>
        </p:spPr>
        <p:txBody>
          <a:bodyPr/>
          <a:lstStyle/>
          <a:p>
            <a:pPr>
              <a:buFontTx/>
              <a:buNone/>
            </a:pPr>
            <a:r>
              <a:rPr lang="en-US" sz="2800" dirty="0"/>
              <a:t>Ignorance of the law is no excuse.</a:t>
            </a:r>
          </a:p>
          <a:p>
            <a:pPr>
              <a:buFontTx/>
              <a:buNone/>
            </a:pPr>
            <a:endParaRPr lang="en-US" sz="2800" dirty="0"/>
          </a:p>
          <a:p>
            <a:pPr>
              <a:buFontTx/>
              <a:buNone/>
            </a:pPr>
            <a:r>
              <a:rPr lang="en-US" sz="2800" dirty="0"/>
              <a:t>We have always done it that way doesn’t make it right.</a:t>
            </a:r>
          </a:p>
          <a:p>
            <a:pPr>
              <a:buFontTx/>
              <a:buNone/>
            </a:pPr>
            <a:r>
              <a:rPr lang="en-US" sz="2800" dirty="0"/>
              <a:t>Stay informed and keep up with the times.  </a:t>
            </a:r>
          </a:p>
        </p:txBody>
      </p:sp>
      <p:pic>
        <p:nvPicPr>
          <p:cNvPr id="5124"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364832" y="2149674"/>
            <a:ext cx="4550568" cy="34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655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1"/>
          <p:cNvSpPr>
            <a:spLocks noGrp="1"/>
          </p:cNvSpPr>
          <p:nvPr>
            <p:ph type="title"/>
          </p:nvPr>
        </p:nvSpPr>
        <p:spPr/>
        <p:txBody>
          <a:bodyPr/>
          <a:lstStyle/>
          <a:p>
            <a:r>
              <a:rPr lang="en-US" altLang="en-US" dirty="0"/>
              <a:t>Road Right-of-way </a:t>
            </a:r>
          </a:p>
        </p:txBody>
      </p:sp>
      <p:sp>
        <p:nvSpPr>
          <p:cNvPr id="498691" name="Content Placeholder 2"/>
          <p:cNvSpPr>
            <a:spLocks noGrp="1"/>
          </p:cNvSpPr>
          <p:nvPr>
            <p:ph idx="1"/>
          </p:nvPr>
        </p:nvSpPr>
        <p:spPr/>
        <p:txBody>
          <a:bodyPr>
            <a:normAutofit/>
          </a:bodyPr>
          <a:lstStyle/>
          <a:p>
            <a:pPr marL="0" indent="0">
              <a:buNone/>
            </a:pPr>
            <a:r>
              <a:rPr lang="en-US" altLang="en-US" sz="3200" dirty="0"/>
              <a:t>The township or county has control over the road right-of-way and can do anything we want.  True or False</a:t>
            </a:r>
          </a:p>
          <a:p>
            <a:pPr marL="0" indent="0">
              <a:buNone/>
            </a:pPr>
            <a:endParaRPr lang="en-US" altLang="en-US" sz="3200" dirty="0"/>
          </a:p>
          <a:p>
            <a:pPr marL="0" indent="0">
              <a:buNone/>
            </a:pPr>
            <a:r>
              <a:rPr lang="en-US" altLang="en-US" sz="3200" dirty="0"/>
              <a:t>False:  We have a road easement.  It is a powerful easement and we can do about anything we want if it is reasonable and for the right reason.  The right reason is public safety and road purposes.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6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1"/>
          <p:cNvSpPr>
            <a:spLocks noGrp="1"/>
          </p:cNvSpPr>
          <p:nvPr>
            <p:ph type="title"/>
          </p:nvPr>
        </p:nvSpPr>
        <p:spPr/>
        <p:txBody>
          <a:bodyPr/>
          <a:lstStyle/>
          <a:p>
            <a:r>
              <a:rPr lang="en-US" altLang="en-US"/>
              <a:t>Road Easements</a:t>
            </a:r>
          </a:p>
        </p:txBody>
      </p:sp>
      <p:sp>
        <p:nvSpPr>
          <p:cNvPr id="498691" name="Content Placeholder 2"/>
          <p:cNvSpPr>
            <a:spLocks noGrp="1"/>
          </p:cNvSpPr>
          <p:nvPr>
            <p:ph idx="1"/>
          </p:nvPr>
        </p:nvSpPr>
        <p:spPr/>
        <p:txBody>
          <a:bodyPr>
            <a:normAutofit/>
          </a:bodyPr>
          <a:lstStyle/>
          <a:p>
            <a:r>
              <a:rPr lang="en-US" altLang="en-US" sz="2800" dirty="0"/>
              <a:t>In Kansas the government does not own the road.  The adjacent land owner owns the road, the local government has an easement.</a:t>
            </a:r>
          </a:p>
          <a:p>
            <a:r>
              <a:rPr lang="en-US" altLang="en-US" sz="2800" dirty="0"/>
              <a:t>Road easement gives us a lot of  rights, but remember we are not the land owner.</a:t>
            </a:r>
          </a:p>
        </p:txBody>
      </p:sp>
    </p:spTree>
    <p:extLst>
      <p:ext uri="{BB962C8B-B14F-4D97-AF65-F5344CB8AC3E}">
        <p14:creationId xmlns:p14="http://schemas.microsoft.com/office/powerpoint/2010/main" val="1936406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itle 1"/>
          <p:cNvSpPr>
            <a:spLocks noGrp="1"/>
          </p:cNvSpPr>
          <p:nvPr>
            <p:ph type="title"/>
          </p:nvPr>
        </p:nvSpPr>
        <p:spPr/>
        <p:txBody>
          <a:bodyPr>
            <a:normAutofit/>
          </a:bodyPr>
          <a:lstStyle/>
          <a:p>
            <a:r>
              <a:rPr lang="en-US" altLang="en-US" dirty="0"/>
              <a:t>What can we do on the right-of-way</a:t>
            </a:r>
          </a:p>
        </p:txBody>
      </p:sp>
      <p:sp>
        <p:nvSpPr>
          <p:cNvPr id="499715" name="Content Placeholder 2"/>
          <p:cNvSpPr>
            <a:spLocks noGrp="1"/>
          </p:cNvSpPr>
          <p:nvPr>
            <p:ph idx="1"/>
          </p:nvPr>
        </p:nvSpPr>
        <p:spPr/>
        <p:txBody>
          <a:bodyPr/>
          <a:lstStyle/>
          <a:p>
            <a:pPr>
              <a:buFont typeface="Wingdings" pitchFamily="2" charset="2"/>
              <a:buNone/>
            </a:pPr>
            <a:r>
              <a:rPr lang="en-US" altLang="en-US" dirty="0"/>
              <a:t>Just about anything as long as  it necessary for road maintenance or for public safety.  </a:t>
            </a:r>
          </a:p>
          <a:p>
            <a:r>
              <a:rPr lang="en-US" altLang="en-US" dirty="0"/>
              <a:t>Cut trees and brush</a:t>
            </a:r>
          </a:p>
          <a:p>
            <a:r>
              <a:rPr lang="en-US" altLang="en-US" dirty="0"/>
              <a:t>Clean ditches and haul off dirt</a:t>
            </a:r>
          </a:p>
          <a:p>
            <a:r>
              <a:rPr lang="en-US" altLang="en-US" dirty="0"/>
              <a:t>Remove traffic hazards and obstructions.  In fact we are required by law to remove obstructions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itle 1"/>
          <p:cNvSpPr>
            <a:spLocks noGrp="1"/>
          </p:cNvSpPr>
          <p:nvPr>
            <p:ph type="title"/>
          </p:nvPr>
        </p:nvSpPr>
        <p:spPr/>
        <p:txBody>
          <a:bodyPr/>
          <a:lstStyle/>
          <a:p>
            <a:r>
              <a:rPr lang="en-US" altLang="en-US"/>
              <a:t>What we cannot do</a:t>
            </a:r>
          </a:p>
        </p:txBody>
      </p:sp>
      <p:sp>
        <p:nvSpPr>
          <p:cNvPr id="500739" name="Content Placeholder 2"/>
          <p:cNvSpPr>
            <a:spLocks noGrp="1"/>
          </p:cNvSpPr>
          <p:nvPr>
            <p:ph idx="1"/>
          </p:nvPr>
        </p:nvSpPr>
        <p:spPr>
          <a:xfrm>
            <a:off x="406400" y="1905000"/>
            <a:ext cx="8178800" cy="4648200"/>
          </a:xfrm>
        </p:spPr>
        <p:txBody>
          <a:bodyPr/>
          <a:lstStyle/>
          <a:p>
            <a:pPr>
              <a:buFont typeface="Wingdings" pitchFamily="2" charset="2"/>
              <a:buNone/>
            </a:pPr>
            <a:r>
              <a:rPr lang="en-US" altLang="en-US" dirty="0"/>
              <a:t>Do things not related to road easement</a:t>
            </a:r>
          </a:p>
          <a:p>
            <a:r>
              <a:rPr lang="en-US" altLang="en-US" dirty="0"/>
              <a:t>Authorize people to cut firewood, hedge posts or harvest timber without owners permission.</a:t>
            </a:r>
          </a:p>
          <a:p>
            <a:r>
              <a:rPr lang="en-US" altLang="en-US" dirty="0"/>
              <a:t>Clean ditches  and sell the dirt</a:t>
            </a:r>
          </a:p>
          <a:p>
            <a:r>
              <a:rPr lang="en-US" altLang="en-US" dirty="0"/>
              <a:t>Kill or remove trees without a road related reason</a:t>
            </a:r>
          </a:p>
          <a:p>
            <a:r>
              <a:rPr lang="en-US" altLang="en-US" dirty="0"/>
              <a:t>Kill or remove trees on r/w line</a:t>
            </a:r>
          </a:p>
          <a:p>
            <a:pPr lvl="1"/>
            <a:r>
              <a:rPr lang="en-US" altLang="en-US" dirty="0"/>
              <a:t>Except within 350 ft. of an intersection if authorized by county commission (KSA 19-2612)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itle 1"/>
          <p:cNvSpPr>
            <a:spLocks noGrp="1"/>
          </p:cNvSpPr>
          <p:nvPr>
            <p:ph type="title"/>
          </p:nvPr>
        </p:nvSpPr>
        <p:spPr/>
        <p:txBody>
          <a:bodyPr/>
          <a:lstStyle/>
          <a:p>
            <a:r>
              <a:rPr lang="en-US" altLang="en-US"/>
              <a:t>What can adjacent land owner do?</a:t>
            </a:r>
          </a:p>
        </p:txBody>
      </p:sp>
      <p:sp>
        <p:nvSpPr>
          <p:cNvPr id="501763" name="Content Placeholder 2"/>
          <p:cNvSpPr>
            <a:spLocks noGrp="1"/>
          </p:cNvSpPr>
          <p:nvPr>
            <p:ph idx="1"/>
          </p:nvPr>
        </p:nvSpPr>
        <p:spPr/>
        <p:txBody>
          <a:bodyPr/>
          <a:lstStyle/>
          <a:p>
            <a:pPr>
              <a:buFont typeface="Wingdings" pitchFamily="2" charset="2"/>
              <a:buNone/>
            </a:pPr>
            <a:r>
              <a:rPr lang="en-US" altLang="en-US" dirty="0"/>
              <a:t>The adjacent land owner can do anything that does not conflict with the road easement. (without your permission)</a:t>
            </a:r>
          </a:p>
          <a:p>
            <a:r>
              <a:rPr lang="en-US" altLang="en-US" dirty="0"/>
              <a:t>Mow </a:t>
            </a:r>
          </a:p>
          <a:p>
            <a:r>
              <a:rPr lang="en-US" altLang="en-US" dirty="0"/>
              <a:t>Bale hay</a:t>
            </a:r>
          </a:p>
          <a:p>
            <a:r>
              <a:rPr lang="en-US" altLang="en-US" dirty="0"/>
              <a:t>Cut and trim trees</a:t>
            </a:r>
          </a:p>
          <a:p>
            <a:pPr marL="0" indent="0">
              <a:buNone/>
            </a:pPr>
            <a:r>
              <a:rPr lang="en-US" altLang="en-US" dirty="0"/>
              <a:t>Land owner has to have written permission to do any digging, installation of items.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authority</a:t>
            </a:r>
          </a:p>
        </p:txBody>
      </p:sp>
      <p:sp>
        <p:nvSpPr>
          <p:cNvPr id="3" name="Content Placeholder 2"/>
          <p:cNvSpPr>
            <a:spLocks noGrp="1"/>
          </p:cNvSpPr>
          <p:nvPr>
            <p:ph idx="1"/>
          </p:nvPr>
        </p:nvSpPr>
        <p:spPr/>
        <p:txBody>
          <a:bodyPr/>
          <a:lstStyle/>
          <a:p>
            <a:pPr marL="0" indent="0">
              <a:buNone/>
            </a:pPr>
            <a:r>
              <a:rPr lang="en-US" sz="2800" b="1" dirty="0"/>
              <a:t>Removal of obstructions</a:t>
            </a:r>
          </a:p>
          <a:p>
            <a:pPr marL="0" indent="0">
              <a:buNone/>
            </a:pPr>
            <a:r>
              <a:rPr lang="en-US" sz="2800" dirty="0"/>
              <a:t>68-115 makes it a mandatory duty to remove obstructions from the right-of-way.</a:t>
            </a:r>
          </a:p>
          <a:p>
            <a:pPr marL="0" indent="0">
              <a:buNone/>
            </a:pPr>
            <a:r>
              <a:rPr lang="en-US" sz="2800" b="1" dirty="0"/>
              <a:t>Unauthorized work on right-of-way </a:t>
            </a:r>
          </a:p>
          <a:p>
            <a:pPr marL="0" lvl="0" indent="0">
              <a:buNone/>
              <a:defRPr/>
            </a:pPr>
            <a:r>
              <a:rPr lang="en-US" sz="2800" dirty="0"/>
              <a:t>68-545 </a:t>
            </a:r>
            <a:r>
              <a:rPr lang="en-US" altLang="en-US" sz="2800" dirty="0">
                <a:solidFill>
                  <a:srgbClr val="000000"/>
                </a:solidFill>
              </a:rPr>
              <a:t>Makes it unlawful to do about anything on the right-of-way without written permission and requires the person to pay the cost of legal action as well as </a:t>
            </a:r>
            <a:r>
              <a:rPr lang="en-US" sz="2800" dirty="0">
                <a:solidFill>
                  <a:srgbClr val="000000"/>
                </a:solidFill>
              </a:rPr>
              <a:t>the cost of cleaning the public highway and restoring it to its prior condition.</a:t>
            </a:r>
            <a:r>
              <a:rPr lang="en-US" sz="2800" dirty="0"/>
              <a:t> </a:t>
            </a:r>
          </a:p>
          <a:p>
            <a:pPr marL="0" indent="0">
              <a:buNone/>
            </a:pPr>
            <a:endParaRPr lang="en-US" sz="2800" dirty="0"/>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13163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run over</a:t>
            </a:r>
          </a:p>
        </p:txBody>
      </p:sp>
      <p:sp>
        <p:nvSpPr>
          <p:cNvPr id="3" name="Content Placeholder 2"/>
          <p:cNvSpPr>
            <a:spLocks noGrp="1"/>
          </p:cNvSpPr>
          <p:nvPr>
            <p:ph idx="1"/>
          </p:nvPr>
        </p:nvSpPr>
        <p:spPr/>
        <p:txBody>
          <a:bodyPr/>
          <a:lstStyle/>
          <a:p>
            <a:pPr marL="0" indent="0">
              <a:buNone/>
            </a:pPr>
            <a:r>
              <a:rPr lang="en-US" dirty="0"/>
              <a:t>A general observation is that townships leadership is unsure of their authority and get run over by land owners.</a:t>
            </a:r>
          </a:p>
          <a:p>
            <a:r>
              <a:rPr lang="en-US" sz="2800" dirty="0"/>
              <a:t>Farming ditches </a:t>
            </a:r>
          </a:p>
          <a:p>
            <a:r>
              <a:rPr lang="en-US" sz="2800" dirty="0"/>
              <a:t>Monument mailboxes</a:t>
            </a:r>
          </a:p>
          <a:p>
            <a:r>
              <a:rPr lang="en-US" sz="2800" dirty="0"/>
              <a:t>Diverting water from field to road ditch.</a:t>
            </a:r>
          </a:p>
          <a:p>
            <a:r>
              <a:rPr lang="en-US" sz="2800" dirty="0"/>
              <a:t>Bales &amp; equipment stored on right-of-way</a:t>
            </a:r>
          </a:p>
          <a:p>
            <a:r>
              <a:rPr lang="en-US" sz="2800" dirty="0"/>
              <a:t>Electric fences next to the road.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44840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Farming right-of-way </a:t>
            </a:r>
          </a:p>
        </p:txBody>
      </p:sp>
      <p:sp>
        <p:nvSpPr>
          <p:cNvPr id="4" name="Content Placeholder 3"/>
          <p:cNvSpPr>
            <a:spLocks noGrp="1"/>
          </p:cNvSpPr>
          <p:nvPr>
            <p:ph sz="half" idx="1"/>
          </p:nvPr>
        </p:nvSpPr>
        <p:spPr>
          <a:xfrm>
            <a:off x="457200" y="1600201"/>
            <a:ext cx="3581400" cy="3352800"/>
          </a:xfrm>
        </p:spPr>
        <p:txBody>
          <a:bodyPr/>
          <a:lstStyle/>
          <a:p>
            <a:pPr marL="0" indent="0">
              <a:buNone/>
            </a:pPr>
            <a:r>
              <a:rPr lang="en-US" dirty="0"/>
              <a:t>Farming is always harmful.  </a:t>
            </a:r>
          </a:p>
          <a:p>
            <a:pPr marL="0" indent="0">
              <a:buNone/>
            </a:pPr>
            <a:r>
              <a:rPr lang="en-US" dirty="0"/>
              <a:t>Never mow around farm crops it just tells that farmer and everyone that drives the road it is OK.</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1600200"/>
            <a:ext cx="4470400" cy="3352800"/>
          </a:xfrm>
        </p:spPr>
      </p:pic>
      <p:sp>
        <p:nvSpPr>
          <p:cNvPr id="3" name="TextBox 2">
            <a:extLst>
              <a:ext uri="{FF2B5EF4-FFF2-40B4-BE49-F238E27FC236}">
                <a16:creationId xmlns:a16="http://schemas.microsoft.com/office/drawing/2014/main" id="{B84D7EAF-EC66-46F3-B3E3-92D347FA2ED8}"/>
              </a:ext>
            </a:extLst>
          </p:cNvPr>
          <p:cNvSpPr txBox="1"/>
          <p:nvPr/>
        </p:nvSpPr>
        <p:spPr>
          <a:xfrm>
            <a:off x="457200" y="5410200"/>
            <a:ext cx="8229600" cy="954107"/>
          </a:xfrm>
          <a:prstGeom prst="rect">
            <a:avLst/>
          </a:prstGeom>
          <a:noFill/>
        </p:spPr>
        <p:txBody>
          <a:bodyPr wrap="square" rtlCol="0">
            <a:spAutoFit/>
          </a:bodyPr>
          <a:lstStyle/>
          <a:p>
            <a:r>
              <a:rPr lang="en-US" sz="2800" dirty="0"/>
              <a:t>As a township official you should be setting an example and not farm the right-of-way.  </a:t>
            </a:r>
          </a:p>
        </p:txBody>
      </p:sp>
    </p:spTree>
    <p:extLst>
      <p:ext uri="{BB962C8B-B14F-4D97-AF65-F5344CB8AC3E}">
        <p14:creationId xmlns:p14="http://schemas.microsoft.com/office/powerpoint/2010/main" val="474415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Farming right-of-way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295400"/>
            <a:ext cx="7924800" cy="4457700"/>
          </a:xfrm>
        </p:spPr>
      </p:pic>
    </p:spTree>
    <p:extLst>
      <p:ext uri="{BB962C8B-B14F-4D97-AF65-F5344CB8AC3E}">
        <p14:creationId xmlns:p14="http://schemas.microsoft.com/office/powerpoint/2010/main" val="3079947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Farming R/W is Unlawful</a:t>
            </a:r>
          </a:p>
        </p:txBody>
      </p:sp>
      <p:sp>
        <p:nvSpPr>
          <p:cNvPr id="3" name="Content Placeholder 2"/>
          <p:cNvSpPr>
            <a:spLocks noGrp="1"/>
          </p:cNvSpPr>
          <p:nvPr>
            <p:ph idx="1"/>
          </p:nvPr>
        </p:nvSpPr>
        <p:spPr>
          <a:xfrm>
            <a:off x="457200" y="1676400"/>
            <a:ext cx="8305800" cy="4381500"/>
          </a:xfrm>
        </p:spPr>
        <p:txBody>
          <a:bodyPr>
            <a:normAutofit lnSpcReduction="10000"/>
          </a:bodyPr>
          <a:lstStyle/>
          <a:p>
            <a:pPr marL="0" indent="0">
              <a:buNone/>
            </a:pPr>
            <a:r>
              <a:rPr lang="en-US" sz="2400" b="1" dirty="0"/>
              <a:t>68-545.   Unlawful obstructions, excavations, removal of materials, dumping trash or other materials or plowing of roads; penalty; payment of cost to restore</a:t>
            </a:r>
            <a:r>
              <a:rPr lang="en-US" sz="2400" dirty="0"/>
              <a:t>. It shall be unlawful for any person or persons to obstruct any portion of a public highway, </a:t>
            </a:r>
            <a:r>
              <a:rPr lang="en-US" sz="2400" u="sng" dirty="0"/>
              <a:t>including any portion of the entire right-of-way, in any manner with intent to prevent the free use thereof, </a:t>
            </a:r>
            <a:r>
              <a:rPr lang="en-US" sz="2400" dirty="0"/>
              <a:t>or to make any holes therein, or to remove any earth, gravel or rock therefrom or any part thereof, or in any manner to obstruct any ditch on the side of any such highway and thereby damage the same, to dump trash, debris, sewage, or any other material, on any highway or any ditch on the side of any highway,  (continued next slide)</a:t>
            </a:r>
          </a:p>
        </p:txBody>
      </p:sp>
    </p:spTree>
    <p:extLst>
      <p:ext uri="{BB962C8B-B14F-4D97-AF65-F5344CB8AC3E}">
        <p14:creationId xmlns:p14="http://schemas.microsoft.com/office/powerpoint/2010/main" val="60565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148F-0E05-4448-A168-2BF009CE4D48}"/>
              </a:ext>
            </a:extLst>
          </p:cNvPr>
          <p:cNvSpPr>
            <a:spLocks noGrp="1"/>
          </p:cNvSpPr>
          <p:nvPr>
            <p:ph type="ctrTitle"/>
          </p:nvPr>
        </p:nvSpPr>
        <p:spPr/>
        <p:txBody>
          <a:bodyPr/>
          <a:lstStyle/>
          <a:p>
            <a:r>
              <a:rPr lang="en-US" dirty="0"/>
              <a:t>Today will be a series of questions that road officials should know.</a:t>
            </a:r>
          </a:p>
        </p:txBody>
      </p:sp>
      <p:sp>
        <p:nvSpPr>
          <p:cNvPr id="3" name="Subtitle 2">
            <a:extLst>
              <a:ext uri="{FF2B5EF4-FFF2-40B4-BE49-F238E27FC236}">
                <a16:creationId xmlns:a16="http://schemas.microsoft.com/office/drawing/2014/main" id="{D9DF3086-64D1-4138-98AC-DBDF136E64F2}"/>
              </a:ext>
            </a:extLst>
          </p:cNvPr>
          <p:cNvSpPr>
            <a:spLocks noGrp="1"/>
          </p:cNvSpPr>
          <p:nvPr>
            <p:ph type="subTitle" idx="1"/>
          </p:nvPr>
        </p:nvSpPr>
        <p:spPr/>
        <p:txBody>
          <a:bodyPr/>
          <a:lstStyle/>
          <a:p>
            <a:r>
              <a:rPr lang="en-US" dirty="0"/>
              <a:t>Think of the answer and see if you were right.</a:t>
            </a:r>
          </a:p>
        </p:txBody>
      </p:sp>
    </p:spTree>
    <p:extLst>
      <p:ext uri="{BB962C8B-B14F-4D97-AF65-F5344CB8AC3E}">
        <p14:creationId xmlns:p14="http://schemas.microsoft.com/office/powerpoint/2010/main" val="858866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Farming R/W is Unlawful</a:t>
            </a:r>
          </a:p>
        </p:txBody>
      </p:sp>
      <p:sp>
        <p:nvSpPr>
          <p:cNvPr id="3" name="Content Placeholder 2"/>
          <p:cNvSpPr>
            <a:spLocks noGrp="1"/>
          </p:cNvSpPr>
          <p:nvPr>
            <p:ph idx="1"/>
          </p:nvPr>
        </p:nvSpPr>
        <p:spPr/>
        <p:txBody>
          <a:bodyPr/>
          <a:lstStyle/>
          <a:p>
            <a:pPr marL="0" indent="0">
              <a:buNone/>
            </a:pPr>
            <a:r>
              <a:rPr lang="en-US" sz="2400" b="1" dirty="0"/>
              <a:t>68-545 </a:t>
            </a:r>
            <a:r>
              <a:rPr lang="en-US" sz="2400" dirty="0"/>
              <a:t>continued from previous slide, </a:t>
            </a:r>
          </a:p>
          <a:p>
            <a:pPr marL="0" indent="0">
              <a:buNone/>
            </a:pPr>
            <a:r>
              <a:rPr lang="en-US" sz="2400" dirty="0"/>
              <a:t>or to </a:t>
            </a:r>
            <a:r>
              <a:rPr lang="en-US" sz="2400" u="sng" dirty="0"/>
              <a:t>plow any public highway for the purpose of scouring plows, or for any other purpose </a:t>
            </a:r>
            <a:r>
              <a:rPr lang="en-US" sz="2400" dirty="0"/>
              <a:t>except for the improvement of such highway and as directed in writing by the county engineer and the township board of highway commissioners acting jointly. Any person or persons violating the provisions of this section shall be guilty of a misdemeanor, and upon conviction before any court having competent jurisdiction shall be fined for each and every offense under this act in the sum of not more than $200, and shall pay costs of the action and the cost of cleaning the public highway and restoring it to its prior condition. </a:t>
            </a:r>
          </a:p>
        </p:txBody>
      </p:sp>
    </p:spTree>
    <p:extLst>
      <p:ext uri="{BB962C8B-B14F-4D97-AF65-F5344CB8AC3E}">
        <p14:creationId xmlns:p14="http://schemas.microsoft.com/office/powerpoint/2010/main" val="3269641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4154-00B5-4982-89D4-84F1E70B8666}"/>
              </a:ext>
            </a:extLst>
          </p:cNvPr>
          <p:cNvSpPr>
            <a:spLocks noGrp="1"/>
          </p:cNvSpPr>
          <p:nvPr>
            <p:ph type="title"/>
          </p:nvPr>
        </p:nvSpPr>
        <p:spPr/>
        <p:txBody>
          <a:bodyPr/>
          <a:lstStyle/>
          <a:p>
            <a:r>
              <a:rPr lang="en-US" dirty="0"/>
              <a:t>Obstruction flier from KCAMP</a:t>
            </a:r>
          </a:p>
        </p:txBody>
      </p:sp>
      <p:pic>
        <p:nvPicPr>
          <p:cNvPr id="4" name="Content Placeholder 3">
            <a:extLst>
              <a:ext uri="{FF2B5EF4-FFF2-40B4-BE49-F238E27FC236}">
                <a16:creationId xmlns:a16="http://schemas.microsoft.com/office/drawing/2014/main" id="{2AD39FEF-5460-406E-AD44-0448A31DCA2A}"/>
              </a:ext>
            </a:extLst>
          </p:cNvPr>
          <p:cNvPicPr>
            <a:picLocks noGrp="1" noChangeAspect="1"/>
          </p:cNvPicPr>
          <p:nvPr>
            <p:ph idx="1"/>
          </p:nvPr>
        </p:nvPicPr>
        <p:blipFill>
          <a:blip r:embed="rId2"/>
          <a:stretch>
            <a:fillRect/>
          </a:stretch>
        </p:blipFill>
        <p:spPr>
          <a:xfrm>
            <a:off x="457200" y="1821397"/>
            <a:ext cx="8229600" cy="4083568"/>
          </a:xfrm>
          <a:prstGeom prst="rect">
            <a:avLst/>
          </a:prstGeom>
        </p:spPr>
      </p:pic>
    </p:spTree>
    <p:extLst>
      <p:ext uri="{BB962C8B-B14F-4D97-AF65-F5344CB8AC3E}">
        <p14:creationId xmlns:p14="http://schemas.microsoft.com/office/powerpoint/2010/main" val="4208427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Obstructions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85950"/>
            <a:ext cx="7416800" cy="4171950"/>
          </a:xfrm>
        </p:spPr>
      </p:pic>
    </p:spTree>
    <p:extLst>
      <p:ext uri="{BB962C8B-B14F-4D97-AF65-F5344CB8AC3E}">
        <p14:creationId xmlns:p14="http://schemas.microsoft.com/office/powerpoint/2010/main" val="3657402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Obstruction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885950"/>
            <a:ext cx="7416800" cy="4171950"/>
          </a:xfrm>
        </p:spPr>
      </p:pic>
    </p:spTree>
    <p:extLst>
      <p:ext uri="{BB962C8B-B14F-4D97-AF65-F5344CB8AC3E}">
        <p14:creationId xmlns:p14="http://schemas.microsoft.com/office/powerpoint/2010/main" val="1720726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p:txBody>
          <a:bodyPr>
            <a:normAutofit fontScale="90000"/>
          </a:bodyPr>
          <a:lstStyle/>
          <a:p>
            <a:r>
              <a:rPr lang="en-US" dirty="0"/>
              <a:t>Traffic Hazards on the right-of-way </a:t>
            </a:r>
          </a:p>
        </p:txBody>
      </p:sp>
      <p:pic>
        <p:nvPicPr>
          <p:cNvPr id="63491" name="Content Placeholder 3" descr="DSCN1948.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62400" y="1143000"/>
            <a:ext cx="4876800" cy="3657600"/>
          </a:xfrm>
        </p:spPr>
      </p:pic>
      <p:sp>
        <p:nvSpPr>
          <p:cNvPr id="2" name="TextBox 1">
            <a:extLst>
              <a:ext uri="{FF2B5EF4-FFF2-40B4-BE49-F238E27FC236}">
                <a16:creationId xmlns:a16="http://schemas.microsoft.com/office/drawing/2014/main" id="{E064CBE7-36ED-442C-945E-AA7D1B2E4930}"/>
              </a:ext>
            </a:extLst>
          </p:cNvPr>
          <p:cNvSpPr txBox="1"/>
          <p:nvPr/>
        </p:nvSpPr>
        <p:spPr>
          <a:xfrm>
            <a:off x="914400" y="5029200"/>
            <a:ext cx="7772400" cy="1200329"/>
          </a:xfrm>
          <a:prstGeom prst="rect">
            <a:avLst/>
          </a:prstGeom>
          <a:noFill/>
        </p:spPr>
        <p:txBody>
          <a:bodyPr wrap="square" rtlCol="0">
            <a:spAutoFit/>
          </a:bodyPr>
          <a:lstStyle/>
          <a:p>
            <a:r>
              <a:rPr lang="en-US" dirty="0"/>
              <a:t>No- Installed without permission, obstructs the right-of-way and is a traffic hazard.  Tell him to remove it before you do and charge him for it.</a:t>
            </a:r>
          </a:p>
        </p:txBody>
      </p:sp>
      <p:sp>
        <p:nvSpPr>
          <p:cNvPr id="3" name="TextBox 2">
            <a:extLst>
              <a:ext uri="{FF2B5EF4-FFF2-40B4-BE49-F238E27FC236}">
                <a16:creationId xmlns:a16="http://schemas.microsoft.com/office/drawing/2014/main" id="{453E7A28-BD29-4EF6-84F7-9BD992094D2B}"/>
              </a:ext>
            </a:extLst>
          </p:cNvPr>
          <p:cNvSpPr txBox="1"/>
          <p:nvPr/>
        </p:nvSpPr>
        <p:spPr>
          <a:xfrm>
            <a:off x="457200" y="1600200"/>
            <a:ext cx="3352800" cy="2308324"/>
          </a:xfrm>
          <a:prstGeom prst="rect">
            <a:avLst/>
          </a:prstGeom>
          <a:noFill/>
        </p:spPr>
        <p:txBody>
          <a:bodyPr wrap="square" rtlCol="0">
            <a:spAutoFit/>
          </a:bodyPr>
          <a:lstStyle/>
          <a:p>
            <a:r>
              <a:rPr lang="en-US" dirty="0"/>
              <a:t>Landowner  installed rocks along edge of road to prevent vehicles from encroaching on yard.  Is this legal?</a:t>
            </a:r>
          </a:p>
        </p:txBody>
      </p:sp>
    </p:spTree>
    <p:extLst>
      <p:ext uri="{BB962C8B-B14F-4D97-AF65-F5344CB8AC3E}">
        <p14:creationId xmlns:p14="http://schemas.microsoft.com/office/powerpoint/2010/main" val="27037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47B1B-61DF-4B21-88B4-135043DBEC39}"/>
              </a:ext>
            </a:extLst>
          </p:cNvPr>
          <p:cNvSpPr>
            <a:spLocks noGrp="1"/>
          </p:cNvSpPr>
          <p:nvPr>
            <p:ph type="title"/>
          </p:nvPr>
        </p:nvSpPr>
        <p:spPr/>
        <p:txBody>
          <a:bodyPr/>
          <a:lstStyle/>
          <a:p>
            <a:r>
              <a:rPr lang="en-US" dirty="0"/>
              <a:t>Whose Tree?</a:t>
            </a:r>
          </a:p>
        </p:txBody>
      </p:sp>
      <p:pic>
        <p:nvPicPr>
          <p:cNvPr id="7" name="Content Placeholder 6">
            <a:extLst>
              <a:ext uri="{FF2B5EF4-FFF2-40B4-BE49-F238E27FC236}">
                <a16:creationId xmlns:a16="http://schemas.microsoft.com/office/drawing/2014/main" id="{C09265AE-6A55-426B-AE0A-E4BB7A55CA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7714"/>
          <a:stretch/>
        </p:blipFill>
        <p:spPr>
          <a:xfrm>
            <a:off x="1676400" y="1209248"/>
            <a:ext cx="5791200" cy="5607708"/>
          </a:xfrm>
        </p:spPr>
      </p:pic>
    </p:spTree>
    <p:extLst>
      <p:ext uri="{BB962C8B-B14F-4D97-AF65-F5344CB8AC3E}">
        <p14:creationId xmlns:p14="http://schemas.microsoft.com/office/powerpoint/2010/main" val="1465877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447B1B-61DF-4B21-88B4-135043DBEC39}"/>
              </a:ext>
            </a:extLst>
          </p:cNvPr>
          <p:cNvSpPr>
            <a:spLocks noGrp="1"/>
          </p:cNvSpPr>
          <p:nvPr>
            <p:ph type="title"/>
          </p:nvPr>
        </p:nvSpPr>
        <p:spPr/>
        <p:txBody>
          <a:bodyPr/>
          <a:lstStyle/>
          <a:p>
            <a:r>
              <a:rPr lang="en-US" dirty="0"/>
              <a:t>Whose Tree?</a:t>
            </a:r>
          </a:p>
        </p:txBody>
      </p:sp>
      <p:pic>
        <p:nvPicPr>
          <p:cNvPr id="7" name="Content Placeholder 6">
            <a:extLst>
              <a:ext uri="{FF2B5EF4-FFF2-40B4-BE49-F238E27FC236}">
                <a16:creationId xmlns:a16="http://schemas.microsoft.com/office/drawing/2014/main" id="{C09265AE-6A55-426B-AE0A-E4BB7A55CA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7714"/>
          <a:stretch/>
        </p:blipFill>
        <p:spPr>
          <a:xfrm>
            <a:off x="5181600" y="1224488"/>
            <a:ext cx="3236706" cy="3134152"/>
          </a:xfrm>
        </p:spPr>
      </p:pic>
      <p:sp>
        <p:nvSpPr>
          <p:cNvPr id="2" name="TextBox 1">
            <a:extLst>
              <a:ext uri="{FF2B5EF4-FFF2-40B4-BE49-F238E27FC236}">
                <a16:creationId xmlns:a16="http://schemas.microsoft.com/office/drawing/2014/main" id="{F02FB521-0B4F-4A93-905A-AF04529B0468}"/>
              </a:ext>
            </a:extLst>
          </p:cNvPr>
          <p:cNvSpPr txBox="1"/>
          <p:nvPr/>
        </p:nvSpPr>
        <p:spPr>
          <a:xfrm>
            <a:off x="685800" y="2057400"/>
            <a:ext cx="4227306" cy="2677656"/>
          </a:xfrm>
          <a:prstGeom prst="rect">
            <a:avLst/>
          </a:prstGeom>
          <a:noFill/>
        </p:spPr>
        <p:txBody>
          <a:bodyPr wrap="square" rtlCol="0">
            <a:spAutoFit/>
          </a:bodyPr>
          <a:lstStyle/>
          <a:p>
            <a:r>
              <a:rPr lang="en-US" sz="2800" dirty="0"/>
              <a:t>Tree behind the right-of-way line falls onto the road.</a:t>
            </a:r>
          </a:p>
          <a:p>
            <a:r>
              <a:rPr lang="en-US" sz="2800" dirty="0"/>
              <a:t>Question:  Who does the tree belong to the owner or township?</a:t>
            </a:r>
          </a:p>
        </p:txBody>
      </p:sp>
      <p:sp>
        <p:nvSpPr>
          <p:cNvPr id="3" name="TextBox 2">
            <a:extLst>
              <a:ext uri="{FF2B5EF4-FFF2-40B4-BE49-F238E27FC236}">
                <a16:creationId xmlns:a16="http://schemas.microsoft.com/office/drawing/2014/main" id="{088B6D60-2862-4857-8545-7B820909CFED}"/>
              </a:ext>
            </a:extLst>
          </p:cNvPr>
          <p:cNvSpPr txBox="1"/>
          <p:nvPr/>
        </p:nvSpPr>
        <p:spPr>
          <a:xfrm>
            <a:off x="914400" y="5105400"/>
            <a:ext cx="7503906" cy="954107"/>
          </a:xfrm>
          <a:prstGeom prst="rect">
            <a:avLst/>
          </a:prstGeom>
          <a:noFill/>
        </p:spPr>
        <p:txBody>
          <a:bodyPr wrap="square" rtlCol="0">
            <a:spAutoFit/>
          </a:bodyPr>
          <a:lstStyle/>
          <a:p>
            <a:r>
              <a:rPr lang="en-US" sz="2800" dirty="0"/>
              <a:t>Answer:  Tree still belongs to the landowner.  But road agency has duty to clear the road</a:t>
            </a:r>
          </a:p>
        </p:txBody>
      </p:sp>
    </p:spTree>
    <p:extLst>
      <p:ext uri="{BB962C8B-B14F-4D97-AF65-F5344CB8AC3E}">
        <p14:creationId xmlns:p14="http://schemas.microsoft.com/office/powerpoint/2010/main" val="257956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EBC6C-75EE-4EFE-BF39-7BF4C17A9FE5}"/>
              </a:ext>
            </a:extLst>
          </p:cNvPr>
          <p:cNvSpPr>
            <a:spLocks noGrp="1"/>
          </p:cNvSpPr>
          <p:nvPr>
            <p:ph type="title"/>
          </p:nvPr>
        </p:nvSpPr>
        <p:spPr/>
        <p:txBody>
          <a:bodyPr/>
          <a:lstStyle/>
          <a:p>
            <a:r>
              <a:rPr lang="en-US" dirty="0"/>
              <a:t>Trees</a:t>
            </a:r>
          </a:p>
        </p:txBody>
      </p:sp>
      <p:sp>
        <p:nvSpPr>
          <p:cNvPr id="3" name="Content Placeholder 2">
            <a:extLst>
              <a:ext uri="{FF2B5EF4-FFF2-40B4-BE49-F238E27FC236}">
                <a16:creationId xmlns:a16="http://schemas.microsoft.com/office/drawing/2014/main" id="{08D5BEE0-A9EA-4732-AD71-4BC9F66E661D}"/>
              </a:ext>
            </a:extLst>
          </p:cNvPr>
          <p:cNvSpPr>
            <a:spLocks noGrp="1"/>
          </p:cNvSpPr>
          <p:nvPr>
            <p:ph idx="1"/>
          </p:nvPr>
        </p:nvSpPr>
        <p:spPr/>
        <p:txBody>
          <a:bodyPr/>
          <a:lstStyle/>
          <a:p>
            <a:pPr marL="0" indent="0">
              <a:buNone/>
            </a:pPr>
            <a:r>
              <a:rPr lang="en-US" dirty="0"/>
              <a:t>Tree that is on private property and falls onto the road still belongs to the owner.</a:t>
            </a:r>
          </a:p>
          <a:p>
            <a:pPr marL="0" indent="0">
              <a:buNone/>
            </a:pPr>
            <a:r>
              <a:rPr lang="en-US" dirty="0"/>
              <a:t>County has duty to clear the road.</a:t>
            </a:r>
          </a:p>
          <a:p>
            <a:pPr marL="0" indent="0">
              <a:buNone/>
            </a:pPr>
            <a:r>
              <a:rPr lang="en-US" dirty="0"/>
              <a:t>So can you throw the limbs over the fence?</a:t>
            </a:r>
          </a:p>
          <a:p>
            <a:pPr marL="0" indent="0">
              <a:buNone/>
            </a:pPr>
            <a:r>
              <a:rPr lang="en-US" dirty="0"/>
              <a:t>Probably not good public relations.</a:t>
            </a:r>
          </a:p>
          <a:p>
            <a:pPr marL="0" indent="0">
              <a:buNone/>
            </a:pPr>
            <a:r>
              <a:rPr lang="en-US" dirty="0"/>
              <a:t>Could notify the owner to take care of his tree, then bill him for work if he doesn’t.</a:t>
            </a:r>
          </a:p>
          <a:p>
            <a:pPr marL="0" indent="0">
              <a:buNone/>
            </a:pPr>
            <a:r>
              <a:rPr lang="en-US" dirty="0"/>
              <a:t>Usually we just take care of it.</a:t>
            </a:r>
          </a:p>
          <a:p>
            <a:pPr marL="0" indent="0">
              <a:buNone/>
            </a:pPr>
            <a:endParaRPr lang="en-US" dirty="0"/>
          </a:p>
        </p:txBody>
      </p:sp>
    </p:spTree>
    <p:extLst>
      <p:ext uri="{BB962C8B-B14F-4D97-AF65-F5344CB8AC3E}">
        <p14:creationId xmlns:p14="http://schemas.microsoft.com/office/powerpoint/2010/main" val="37329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145A-91D9-4D2F-90B4-65DB04762FE2}"/>
              </a:ext>
            </a:extLst>
          </p:cNvPr>
          <p:cNvSpPr>
            <a:spLocks noGrp="1"/>
          </p:cNvSpPr>
          <p:nvPr>
            <p:ph type="title"/>
          </p:nvPr>
        </p:nvSpPr>
        <p:spPr/>
        <p:txBody>
          <a:bodyPr/>
          <a:lstStyle/>
          <a:p>
            <a:r>
              <a:rPr lang="en-US" dirty="0"/>
              <a:t>Tree Ownership</a:t>
            </a:r>
          </a:p>
        </p:txBody>
      </p:sp>
      <p:sp>
        <p:nvSpPr>
          <p:cNvPr id="3" name="Content Placeholder 2">
            <a:extLst>
              <a:ext uri="{FF2B5EF4-FFF2-40B4-BE49-F238E27FC236}">
                <a16:creationId xmlns:a16="http://schemas.microsoft.com/office/drawing/2014/main" id="{B420B374-2F6E-4EAC-97E2-563532EA4380}"/>
              </a:ext>
            </a:extLst>
          </p:cNvPr>
          <p:cNvSpPr>
            <a:spLocks noGrp="1"/>
          </p:cNvSpPr>
          <p:nvPr>
            <p:ph idx="1"/>
          </p:nvPr>
        </p:nvSpPr>
        <p:spPr/>
        <p:txBody>
          <a:bodyPr>
            <a:normAutofit lnSpcReduction="10000"/>
          </a:bodyPr>
          <a:lstStyle/>
          <a:p>
            <a:r>
              <a:rPr lang="en-US" dirty="0">
                <a:latin typeface="+mj-lt"/>
              </a:rPr>
              <a:t>County typically has a road easement, so even trees on the right-of-way belong to the adjacent owner.  </a:t>
            </a:r>
          </a:p>
          <a:p>
            <a:pPr lvl="0"/>
            <a:r>
              <a:rPr lang="en-US" dirty="0">
                <a:solidFill>
                  <a:prstClr val="black"/>
                </a:solidFill>
              </a:rPr>
              <a:t>County has authority to remove obstructions, tree limbs and most trees could be considered and obstruction.</a:t>
            </a:r>
          </a:p>
          <a:p>
            <a:r>
              <a:rPr lang="en-US" dirty="0">
                <a:latin typeface="+mj-lt"/>
                <a:ea typeface="Times New Roman" panose="02020603050405020304" pitchFamily="18" charset="0"/>
              </a:rPr>
              <a:t>Generally, we can remove, when needed for road purposes, trees where the trunks are entirely on road right-of-way. </a:t>
            </a:r>
          </a:p>
        </p:txBody>
      </p:sp>
    </p:spTree>
    <p:extLst>
      <p:ext uri="{BB962C8B-B14F-4D97-AF65-F5344CB8AC3E}">
        <p14:creationId xmlns:p14="http://schemas.microsoft.com/office/powerpoint/2010/main" val="446060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E036A-5D25-41DD-BFFD-82EF225F8E85}"/>
              </a:ext>
            </a:extLst>
          </p:cNvPr>
          <p:cNvSpPr>
            <a:spLocks noGrp="1"/>
          </p:cNvSpPr>
          <p:nvPr>
            <p:ph type="title"/>
          </p:nvPr>
        </p:nvSpPr>
        <p:spPr/>
        <p:txBody>
          <a:bodyPr/>
          <a:lstStyle/>
          <a:p>
            <a:r>
              <a:rPr lang="en-US" dirty="0"/>
              <a:t>Street Trees</a:t>
            </a:r>
          </a:p>
        </p:txBody>
      </p:sp>
      <p:sp>
        <p:nvSpPr>
          <p:cNvPr id="3" name="Content Placeholder 2">
            <a:extLst>
              <a:ext uri="{FF2B5EF4-FFF2-40B4-BE49-F238E27FC236}">
                <a16:creationId xmlns:a16="http://schemas.microsoft.com/office/drawing/2014/main" id="{5DA91C15-0BCF-49EC-8451-49D3364A95AD}"/>
              </a:ext>
            </a:extLst>
          </p:cNvPr>
          <p:cNvSpPr>
            <a:spLocks noGrp="1"/>
          </p:cNvSpPr>
          <p:nvPr>
            <p:ph idx="1"/>
          </p:nvPr>
        </p:nvSpPr>
        <p:spPr/>
        <p:txBody>
          <a:bodyPr/>
          <a:lstStyle/>
          <a:p>
            <a:pPr marL="0">
              <a:spcBef>
                <a:spcPts val="0"/>
              </a:spcBef>
            </a:pPr>
            <a:r>
              <a:rPr lang="en-US" dirty="0">
                <a:latin typeface="Times New Roman" panose="02020603050405020304" pitchFamily="18" charset="0"/>
                <a:ea typeface="Times New Roman" panose="02020603050405020304" pitchFamily="18" charset="0"/>
              </a:rPr>
              <a:t>Street Trees- Trees with landscape or wood value.</a:t>
            </a:r>
          </a:p>
          <a:p>
            <a:pPr marL="0">
              <a:spcBef>
                <a:spcPts val="0"/>
              </a:spcBef>
            </a:pPr>
            <a:r>
              <a:rPr lang="en-US" dirty="0">
                <a:latin typeface="Times New Roman" panose="02020603050405020304" pitchFamily="18" charset="0"/>
                <a:ea typeface="Times New Roman" panose="02020603050405020304" pitchFamily="18" charset="0"/>
              </a:rPr>
              <a:t>  People love their trees, and as you would expect there have been a lot of court cases involving trees on the right-of-way and the governments’ decisions to remove street trees. </a:t>
            </a:r>
          </a:p>
          <a:p>
            <a:pPr marL="0">
              <a:spcBef>
                <a:spcPts val="0"/>
              </a:spcBef>
            </a:pPr>
            <a:r>
              <a:rPr lang="en-US" dirty="0">
                <a:latin typeface="Times New Roman" panose="02020603050405020304" pitchFamily="18" charset="0"/>
                <a:ea typeface="Times New Roman" panose="02020603050405020304" pitchFamily="18" charset="0"/>
              </a:rPr>
              <a:t> Basically, we need a good road-related reason to remove street trees, and if the decision is arbitrary we can be sued for damages.  </a:t>
            </a:r>
          </a:p>
          <a:p>
            <a:endParaRPr lang="en-US" dirty="0"/>
          </a:p>
        </p:txBody>
      </p:sp>
    </p:spTree>
    <p:extLst>
      <p:ext uri="{BB962C8B-B14F-4D97-AF65-F5344CB8AC3E}">
        <p14:creationId xmlns:p14="http://schemas.microsoft.com/office/powerpoint/2010/main" val="374100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03D64-C0BE-4913-AAC9-1493E2257E09}"/>
              </a:ext>
            </a:extLst>
          </p:cNvPr>
          <p:cNvSpPr>
            <a:spLocks noGrp="1"/>
          </p:cNvSpPr>
          <p:nvPr>
            <p:ph type="title"/>
          </p:nvPr>
        </p:nvSpPr>
        <p:spPr/>
        <p:txBody>
          <a:bodyPr>
            <a:normAutofit/>
          </a:bodyPr>
          <a:lstStyle/>
          <a:p>
            <a:r>
              <a:rPr lang="en-US" dirty="0"/>
              <a:t>Question:  Liability Excuses</a:t>
            </a:r>
          </a:p>
        </p:txBody>
      </p:sp>
      <p:sp>
        <p:nvSpPr>
          <p:cNvPr id="3" name="Content Placeholder 2">
            <a:extLst>
              <a:ext uri="{FF2B5EF4-FFF2-40B4-BE49-F238E27FC236}">
                <a16:creationId xmlns:a16="http://schemas.microsoft.com/office/drawing/2014/main" id="{6FA26809-92DB-4CDC-9B3D-B8F7DE1F5FEB}"/>
              </a:ext>
            </a:extLst>
          </p:cNvPr>
          <p:cNvSpPr>
            <a:spLocks noGrp="1"/>
          </p:cNvSpPr>
          <p:nvPr>
            <p:ph sz="quarter" idx="1"/>
          </p:nvPr>
        </p:nvSpPr>
        <p:spPr/>
        <p:txBody>
          <a:bodyPr/>
          <a:lstStyle/>
          <a:p>
            <a:pPr marL="0" indent="0">
              <a:buNone/>
            </a:pPr>
            <a:r>
              <a:rPr lang="en-US" dirty="0"/>
              <a:t>Question: If a person is injured due to a defect in the road can liability be avoided based on effort to keep taxes low.</a:t>
            </a:r>
          </a:p>
          <a:p>
            <a:pPr marL="0" indent="0">
              <a:buNone/>
            </a:pPr>
            <a:endParaRPr lang="en-US" dirty="0"/>
          </a:p>
          <a:p>
            <a:pPr marL="0" indent="0">
              <a:buNone/>
            </a:pPr>
            <a:r>
              <a:rPr lang="en-US" dirty="0"/>
              <a:t>Answer:  NO!  We have certain duties under the law and being cheap is not an excuse.</a:t>
            </a:r>
          </a:p>
        </p:txBody>
      </p:sp>
    </p:spTree>
    <p:extLst>
      <p:ext uri="{BB962C8B-B14F-4D97-AF65-F5344CB8AC3E}">
        <p14:creationId xmlns:p14="http://schemas.microsoft.com/office/powerpoint/2010/main" val="5566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70BA-7863-415E-B53C-665381127E2C}"/>
              </a:ext>
            </a:extLst>
          </p:cNvPr>
          <p:cNvSpPr>
            <a:spLocks noGrp="1"/>
          </p:cNvSpPr>
          <p:nvPr>
            <p:ph type="title"/>
          </p:nvPr>
        </p:nvSpPr>
        <p:spPr/>
        <p:txBody>
          <a:bodyPr/>
          <a:lstStyle/>
          <a:p>
            <a:r>
              <a:rPr lang="en-US" dirty="0"/>
              <a:t>Trimming Trees</a:t>
            </a:r>
          </a:p>
        </p:txBody>
      </p:sp>
      <p:sp>
        <p:nvSpPr>
          <p:cNvPr id="3" name="Content Placeholder 2">
            <a:extLst>
              <a:ext uri="{FF2B5EF4-FFF2-40B4-BE49-F238E27FC236}">
                <a16:creationId xmlns:a16="http://schemas.microsoft.com/office/drawing/2014/main" id="{1DA2E161-0F73-42B1-9B0A-70BE13CB0344}"/>
              </a:ext>
            </a:extLst>
          </p:cNvPr>
          <p:cNvSpPr>
            <a:spLocks noGrp="1"/>
          </p:cNvSpPr>
          <p:nvPr>
            <p:ph idx="1"/>
          </p:nvPr>
        </p:nvSpPr>
        <p:spPr/>
        <p:txBody>
          <a:bodyPr/>
          <a:lstStyle/>
          <a:p>
            <a:pPr marL="0" indent="0">
              <a:buNone/>
            </a:pPr>
            <a:r>
              <a:rPr lang="en-US" dirty="0">
                <a:latin typeface="Times New Roman" panose="02020603050405020304" pitchFamily="18" charset="0"/>
                <a:ea typeface="Times New Roman" panose="02020603050405020304" pitchFamily="18" charset="0"/>
              </a:rPr>
              <a:t>Trees, brush, and overhanging limbs are obstructions to maintenance and travel on the road and are sometimes a traffic hazard or sight distance restriction. </a:t>
            </a:r>
          </a:p>
          <a:p>
            <a:pPr marL="0" indent="0">
              <a:buNone/>
            </a:pPr>
            <a:r>
              <a:rPr lang="en-US" dirty="0">
                <a:latin typeface="Times New Roman" panose="02020603050405020304" pitchFamily="18" charset="0"/>
              </a:rPr>
              <a:t>We can always trim up to the right-of-way line.</a:t>
            </a:r>
            <a:endParaRPr lang="en-US" dirty="0"/>
          </a:p>
        </p:txBody>
      </p:sp>
    </p:spTree>
    <p:extLst>
      <p:ext uri="{BB962C8B-B14F-4D97-AF65-F5344CB8AC3E}">
        <p14:creationId xmlns:p14="http://schemas.microsoft.com/office/powerpoint/2010/main" val="2291688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8C27-5641-4D37-BF8B-2CDABAD36E3A}"/>
              </a:ext>
            </a:extLst>
          </p:cNvPr>
          <p:cNvSpPr>
            <a:spLocks noGrp="1"/>
          </p:cNvSpPr>
          <p:nvPr>
            <p:ph type="title"/>
          </p:nvPr>
        </p:nvSpPr>
        <p:spPr/>
        <p:txBody>
          <a:bodyPr/>
          <a:lstStyle/>
          <a:p>
            <a:r>
              <a:rPr lang="en-US" dirty="0"/>
              <a:t>Trimming Trees</a:t>
            </a:r>
          </a:p>
        </p:txBody>
      </p:sp>
      <p:pic>
        <p:nvPicPr>
          <p:cNvPr id="4" name="Content Placeholder 3">
            <a:extLst>
              <a:ext uri="{FF2B5EF4-FFF2-40B4-BE49-F238E27FC236}">
                <a16:creationId xmlns:a16="http://schemas.microsoft.com/office/drawing/2014/main" id="{37E41EB1-E59B-4147-B237-09DB55989F49}"/>
              </a:ext>
            </a:extLst>
          </p:cNvPr>
          <p:cNvPicPr>
            <a:picLocks noGrp="1" noChangeAspect="1"/>
          </p:cNvPicPr>
          <p:nvPr>
            <p:ph idx="1"/>
          </p:nvPr>
        </p:nvPicPr>
        <p:blipFill>
          <a:blip r:embed="rId2"/>
          <a:stretch>
            <a:fillRect/>
          </a:stretch>
        </p:blipFill>
        <p:spPr>
          <a:xfrm>
            <a:off x="1676401" y="2052415"/>
            <a:ext cx="6019800" cy="4517695"/>
          </a:xfrm>
          <a:prstGeom prst="rect">
            <a:avLst/>
          </a:prstGeom>
        </p:spPr>
      </p:pic>
      <p:sp>
        <p:nvSpPr>
          <p:cNvPr id="5" name="TextBox 4">
            <a:extLst>
              <a:ext uri="{FF2B5EF4-FFF2-40B4-BE49-F238E27FC236}">
                <a16:creationId xmlns:a16="http://schemas.microsoft.com/office/drawing/2014/main" id="{5D4EE68F-3F04-4216-B99F-165BE6778B18}"/>
              </a:ext>
            </a:extLst>
          </p:cNvPr>
          <p:cNvSpPr txBox="1"/>
          <p:nvPr/>
        </p:nvSpPr>
        <p:spPr>
          <a:xfrm>
            <a:off x="838200" y="1143000"/>
            <a:ext cx="7391400" cy="954107"/>
          </a:xfrm>
          <a:prstGeom prst="rect">
            <a:avLst/>
          </a:prstGeom>
          <a:noFill/>
        </p:spPr>
        <p:txBody>
          <a:bodyPr wrap="square" rtlCol="0">
            <a:spAutoFit/>
          </a:bodyPr>
          <a:lstStyle/>
          <a:p>
            <a:r>
              <a:rPr lang="en-US" sz="2800" dirty="0"/>
              <a:t>We can trim up to the right-of-way line, even if it looks ugly.</a:t>
            </a:r>
          </a:p>
        </p:txBody>
      </p:sp>
    </p:spTree>
    <p:extLst>
      <p:ext uri="{BB962C8B-B14F-4D97-AF65-F5344CB8AC3E}">
        <p14:creationId xmlns:p14="http://schemas.microsoft.com/office/powerpoint/2010/main" val="35074787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8C27-5641-4D37-BF8B-2CDABAD36E3A}"/>
              </a:ext>
            </a:extLst>
          </p:cNvPr>
          <p:cNvSpPr>
            <a:spLocks noGrp="1"/>
          </p:cNvSpPr>
          <p:nvPr>
            <p:ph type="title"/>
          </p:nvPr>
        </p:nvSpPr>
        <p:spPr/>
        <p:txBody>
          <a:bodyPr/>
          <a:lstStyle/>
          <a:p>
            <a:r>
              <a:rPr lang="en-US" dirty="0"/>
              <a:t>Trimming Trees</a:t>
            </a:r>
          </a:p>
        </p:txBody>
      </p:sp>
      <p:sp>
        <p:nvSpPr>
          <p:cNvPr id="5" name="TextBox 4">
            <a:extLst>
              <a:ext uri="{FF2B5EF4-FFF2-40B4-BE49-F238E27FC236}">
                <a16:creationId xmlns:a16="http://schemas.microsoft.com/office/drawing/2014/main" id="{5D4EE68F-3F04-4216-B99F-165BE6778B18}"/>
              </a:ext>
            </a:extLst>
          </p:cNvPr>
          <p:cNvSpPr txBox="1"/>
          <p:nvPr/>
        </p:nvSpPr>
        <p:spPr>
          <a:xfrm>
            <a:off x="838200" y="1143000"/>
            <a:ext cx="7391400" cy="1815882"/>
          </a:xfrm>
          <a:prstGeom prst="rect">
            <a:avLst/>
          </a:prstGeom>
          <a:noFill/>
        </p:spPr>
        <p:txBody>
          <a:bodyPr wrap="square" rtlCol="0">
            <a:spAutoFit/>
          </a:bodyPr>
          <a:lstStyle/>
          <a:p>
            <a:r>
              <a:rPr lang="en-US" sz="2800" dirty="0"/>
              <a:t>We can not trespass and trim past the right-of-way line.   This row of trees was planted off the right-of-way, and township had to pay damages for the trimming.  </a:t>
            </a:r>
          </a:p>
        </p:txBody>
      </p:sp>
      <p:pic>
        <p:nvPicPr>
          <p:cNvPr id="7" name="Content Placeholder 6">
            <a:extLst>
              <a:ext uri="{FF2B5EF4-FFF2-40B4-BE49-F238E27FC236}">
                <a16:creationId xmlns:a16="http://schemas.microsoft.com/office/drawing/2014/main" id="{BA3B644C-B86E-4081-80CA-6D81C7D0E763}"/>
              </a:ext>
            </a:extLst>
          </p:cNvPr>
          <p:cNvPicPr>
            <a:picLocks noGrp="1" noChangeAspect="1"/>
          </p:cNvPicPr>
          <p:nvPr>
            <p:ph idx="1"/>
          </p:nvPr>
        </p:nvPicPr>
        <p:blipFill>
          <a:blip r:embed="rId2"/>
          <a:stretch>
            <a:fillRect/>
          </a:stretch>
        </p:blipFill>
        <p:spPr>
          <a:xfrm>
            <a:off x="1409700" y="2915746"/>
            <a:ext cx="6324600" cy="3667616"/>
          </a:xfrm>
          <a:prstGeom prst="rect">
            <a:avLst/>
          </a:prstGeom>
        </p:spPr>
      </p:pic>
    </p:spTree>
    <p:extLst>
      <p:ext uri="{BB962C8B-B14F-4D97-AF65-F5344CB8AC3E}">
        <p14:creationId xmlns:p14="http://schemas.microsoft.com/office/powerpoint/2010/main" val="3864861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3151-1065-4E1E-98FE-7AA239B8612A}"/>
              </a:ext>
            </a:extLst>
          </p:cNvPr>
          <p:cNvSpPr>
            <a:spLocks noGrp="1"/>
          </p:cNvSpPr>
          <p:nvPr>
            <p:ph type="title"/>
          </p:nvPr>
        </p:nvSpPr>
        <p:spPr/>
        <p:txBody>
          <a:bodyPr/>
          <a:lstStyle/>
          <a:p>
            <a:r>
              <a:rPr lang="en-US" dirty="0"/>
              <a:t>Trees on right-of-way line</a:t>
            </a:r>
          </a:p>
        </p:txBody>
      </p:sp>
      <p:sp>
        <p:nvSpPr>
          <p:cNvPr id="3" name="Content Placeholder 2">
            <a:extLst>
              <a:ext uri="{FF2B5EF4-FFF2-40B4-BE49-F238E27FC236}">
                <a16:creationId xmlns:a16="http://schemas.microsoft.com/office/drawing/2014/main" id="{CCC52EBA-CBEC-4BE9-9880-76F7FEFA6091}"/>
              </a:ext>
            </a:extLst>
          </p:cNvPr>
          <p:cNvSpPr>
            <a:spLocks noGrp="1"/>
          </p:cNvSpPr>
          <p:nvPr>
            <p:ph idx="1"/>
          </p:nvPr>
        </p:nvSpPr>
        <p:spPr/>
        <p:txBody>
          <a:bodyPr>
            <a:normAutofit/>
          </a:bodyPr>
          <a:lstStyle/>
          <a:p>
            <a:pPr marL="0" indent="0">
              <a:buNone/>
            </a:pPr>
            <a:r>
              <a:rPr lang="en-US" dirty="0"/>
              <a:t>We cannot remove or kill trees that are on the right-of-way line without permission from the land owner.  Except within 350 feet of a corner. </a:t>
            </a:r>
          </a:p>
        </p:txBody>
      </p:sp>
    </p:spTree>
    <p:extLst>
      <p:ext uri="{BB962C8B-B14F-4D97-AF65-F5344CB8AC3E}">
        <p14:creationId xmlns:p14="http://schemas.microsoft.com/office/powerpoint/2010/main" val="598189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3151-1065-4E1E-98FE-7AA239B8612A}"/>
              </a:ext>
            </a:extLst>
          </p:cNvPr>
          <p:cNvSpPr>
            <a:spLocks noGrp="1"/>
          </p:cNvSpPr>
          <p:nvPr>
            <p:ph type="title"/>
          </p:nvPr>
        </p:nvSpPr>
        <p:spPr/>
        <p:txBody>
          <a:bodyPr/>
          <a:lstStyle/>
          <a:p>
            <a:r>
              <a:rPr lang="en-US" dirty="0"/>
              <a:t>Trees on right-of-way line</a:t>
            </a:r>
          </a:p>
        </p:txBody>
      </p:sp>
      <p:sp>
        <p:nvSpPr>
          <p:cNvPr id="3" name="Content Placeholder 2">
            <a:extLst>
              <a:ext uri="{FF2B5EF4-FFF2-40B4-BE49-F238E27FC236}">
                <a16:creationId xmlns:a16="http://schemas.microsoft.com/office/drawing/2014/main" id="{CCC52EBA-CBEC-4BE9-9880-76F7FEFA6091}"/>
              </a:ext>
            </a:extLst>
          </p:cNvPr>
          <p:cNvSpPr>
            <a:spLocks noGrp="1"/>
          </p:cNvSpPr>
          <p:nvPr>
            <p:ph idx="1"/>
          </p:nvPr>
        </p:nvSpPr>
        <p:spPr/>
        <p:txBody>
          <a:bodyPr>
            <a:normAutofit/>
          </a:bodyPr>
          <a:lstStyle/>
          <a:p>
            <a:pPr marL="0" indent="0">
              <a:buNone/>
            </a:pPr>
            <a:r>
              <a:rPr lang="en-US" dirty="0"/>
              <a:t>K.S.A.   </a:t>
            </a:r>
            <a:r>
              <a:rPr lang="en-US" b="1" dirty="0"/>
              <a:t>19-2612.</a:t>
            </a:r>
            <a:r>
              <a:rPr lang="en-US" dirty="0"/>
              <a:t>   The board of county commissioners of each county in the state are authorized to cut all hedge fences, trees and shrubs growing upon the highway right of way or on right of way boundary, within three hundred fifty (350) feet of a railroad grade crossing or abrupt corner in the highway, and thereafter keep the same trimmed to provide clear vision, </a:t>
            </a:r>
          </a:p>
        </p:txBody>
      </p:sp>
    </p:spTree>
    <p:extLst>
      <p:ext uri="{BB962C8B-B14F-4D97-AF65-F5344CB8AC3E}">
        <p14:creationId xmlns:p14="http://schemas.microsoft.com/office/powerpoint/2010/main" val="4205874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idx="4294967295"/>
          </p:nvPr>
        </p:nvSpPr>
        <p:spPr>
          <a:xfrm>
            <a:off x="762000" y="114300"/>
            <a:ext cx="7721600" cy="1143000"/>
          </a:xfrm>
        </p:spPr>
        <p:txBody>
          <a:bodyPr anchor="ctr"/>
          <a:lstStyle/>
          <a:p>
            <a:pPr eaLnBrk="1" hangingPunct="1"/>
            <a:r>
              <a:rPr lang="en-US" altLang="en-US" dirty="0"/>
              <a:t>Private Lines</a:t>
            </a:r>
          </a:p>
        </p:txBody>
      </p:sp>
      <p:sp>
        <p:nvSpPr>
          <p:cNvPr id="28675" name="Rectangle 3"/>
          <p:cNvSpPr>
            <a:spLocks noGrp="1" noChangeArrowheads="1"/>
          </p:cNvSpPr>
          <p:nvPr>
            <p:ph type="subTitle" idx="4294967295"/>
          </p:nvPr>
        </p:nvSpPr>
        <p:spPr>
          <a:xfrm>
            <a:off x="762000" y="1371600"/>
            <a:ext cx="8001000" cy="5029200"/>
          </a:xfrm>
        </p:spPr>
        <p:txBody>
          <a:bodyPr>
            <a:normAutofit/>
          </a:bodyPr>
          <a:lstStyle/>
          <a:p>
            <a:pPr marL="0" indent="0" eaLnBrk="1" hangingPunct="1">
              <a:buFont typeface="Wingdings" pitchFamily="2" charset="2"/>
              <a:buNone/>
            </a:pPr>
            <a:r>
              <a:rPr lang="en-US" altLang="en-US" sz="1800" dirty="0">
                <a:latin typeface="Arial Black" pitchFamily="34" charset="0"/>
                <a:cs typeface="Times New Roman" pitchFamily="18" charset="0"/>
              </a:rPr>
              <a:t> </a:t>
            </a:r>
            <a:r>
              <a:rPr lang="en-US" altLang="en-US" sz="2800" dirty="0">
                <a:latin typeface="Arial" panose="020B0604020202020204" pitchFamily="34" charset="0"/>
                <a:cs typeface="Arial" panose="020B0604020202020204" pitchFamily="34" charset="0"/>
              </a:rPr>
              <a:t>A local land owner needs to run a water line on the right-of-way from his house to a water well about a half mile away.  </a:t>
            </a:r>
          </a:p>
          <a:p>
            <a:pPr marL="0" indent="0" eaLnBrk="1" hangingPunct="1">
              <a:buFont typeface="Wingdings" pitchFamily="2" charset="2"/>
              <a:buNone/>
            </a:pPr>
            <a:r>
              <a:rPr lang="en-US" altLang="en-US" sz="2800" dirty="0">
                <a:latin typeface="Arial" panose="020B0604020202020204" pitchFamily="34" charset="0"/>
                <a:cs typeface="Arial" panose="020B0604020202020204" pitchFamily="34" charset="0"/>
              </a:rPr>
              <a:t>Question: Can the township or county grant permission to install the water line?</a:t>
            </a:r>
          </a:p>
          <a:p>
            <a:pPr marL="0" indent="0" eaLnBrk="1" hangingPunct="1">
              <a:buFont typeface="Wingdings" pitchFamily="2" charset="2"/>
              <a:buNone/>
            </a:pPr>
            <a:endParaRPr lang="en-US" altLang="en-US" sz="2800" dirty="0">
              <a:latin typeface="Arial" panose="020B0604020202020204" pitchFamily="34" charset="0"/>
              <a:cs typeface="Arial" panose="020B0604020202020204" pitchFamily="34" charset="0"/>
            </a:endParaRPr>
          </a:p>
          <a:p>
            <a:pPr marL="0" indent="0" eaLnBrk="1" hangingPunct="1">
              <a:buFont typeface="Wingdings" pitchFamily="2" charset="2"/>
              <a:buNone/>
            </a:pPr>
            <a:endParaRPr lang="en-US" altLang="en-US" sz="28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en-US" altLang="en-US" sz="2800" dirty="0">
                <a:latin typeface="Arial" panose="020B0604020202020204" pitchFamily="34" charset="0"/>
                <a:cs typeface="Arial" panose="020B0604020202020204" pitchFamily="34" charset="0"/>
              </a:rPr>
              <a:t>No, we only have an easement for road purposes.  </a:t>
            </a:r>
          </a:p>
        </p:txBody>
      </p:sp>
    </p:spTree>
    <p:extLst>
      <p:ext uri="{BB962C8B-B14F-4D97-AF65-F5344CB8AC3E}">
        <p14:creationId xmlns:p14="http://schemas.microsoft.com/office/powerpoint/2010/main" val="357646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idx="4294967295"/>
          </p:nvPr>
        </p:nvSpPr>
        <p:spPr>
          <a:xfrm>
            <a:off x="762000" y="114300"/>
            <a:ext cx="7721600" cy="1143000"/>
          </a:xfrm>
        </p:spPr>
        <p:txBody>
          <a:bodyPr anchor="ctr"/>
          <a:lstStyle/>
          <a:p>
            <a:pPr eaLnBrk="1" hangingPunct="1"/>
            <a:r>
              <a:rPr lang="en-US" altLang="en-US"/>
              <a:t>Private Lines</a:t>
            </a:r>
          </a:p>
        </p:txBody>
      </p:sp>
      <p:sp>
        <p:nvSpPr>
          <p:cNvPr id="28675" name="Rectangle 3"/>
          <p:cNvSpPr>
            <a:spLocks noGrp="1" noChangeArrowheads="1"/>
          </p:cNvSpPr>
          <p:nvPr>
            <p:ph type="subTitle" idx="4294967295"/>
          </p:nvPr>
        </p:nvSpPr>
        <p:spPr>
          <a:xfrm>
            <a:off x="762000" y="1371600"/>
            <a:ext cx="8001000" cy="5029200"/>
          </a:xfrm>
        </p:spPr>
        <p:txBody>
          <a:bodyPr>
            <a:normAutofit/>
          </a:bodyPr>
          <a:lstStyle/>
          <a:p>
            <a:pPr marL="0" indent="0" eaLnBrk="1" hangingPunct="1">
              <a:buFont typeface="Wingdings" pitchFamily="2" charset="2"/>
              <a:buNone/>
            </a:pPr>
            <a:r>
              <a:rPr lang="en-US" altLang="en-US" sz="2000" dirty="0">
                <a:latin typeface="Arial" panose="020B0604020202020204" pitchFamily="34" charset="0"/>
                <a:cs typeface="Arial" panose="020B0604020202020204" pitchFamily="34" charset="0"/>
              </a:rPr>
              <a:t>Private owners sometimes want permission to install a pipeline on right-of-way.  </a:t>
            </a:r>
          </a:p>
          <a:p>
            <a:pPr marL="0" indent="0" eaLnBrk="1" hangingPunct="1"/>
            <a:r>
              <a:rPr lang="en-US" altLang="en-US" sz="2000" dirty="0">
                <a:latin typeface="Arial" panose="020B0604020202020204" pitchFamily="34" charset="0"/>
                <a:cs typeface="Arial" panose="020B0604020202020204" pitchFamily="34" charset="0"/>
              </a:rPr>
              <a:t>Water line from a water well to a house</a:t>
            </a:r>
          </a:p>
          <a:p>
            <a:pPr marL="0" indent="0" eaLnBrk="1" hangingPunct="1"/>
            <a:r>
              <a:rPr lang="en-US" altLang="en-US" sz="2000" dirty="0">
                <a:latin typeface="Arial" panose="020B0604020202020204" pitchFamily="34" charset="0"/>
                <a:cs typeface="Arial" panose="020B0604020202020204" pitchFamily="34" charset="0"/>
              </a:rPr>
              <a:t>Crude oil line between a well and tank batteries</a:t>
            </a:r>
          </a:p>
          <a:p>
            <a:pPr marL="0" indent="0" eaLnBrk="1" hangingPunct="1"/>
            <a:r>
              <a:rPr lang="en-US" altLang="en-US" sz="2000" dirty="0">
                <a:latin typeface="Arial" panose="020B0604020202020204" pitchFamily="34" charset="0"/>
                <a:cs typeface="Arial" panose="020B0604020202020204" pitchFamily="34" charset="0"/>
              </a:rPr>
              <a:t>Irrigation line</a:t>
            </a:r>
          </a:p>
          <a:p>
            <a:pPr marL="0" indent="0" eaLnBrk="1" hangingPunct="1"/>
            <a:r>
              <a:rPr lang="en-US" altLang="en-US" sz="2000" dirty="0">
                <a:latin typeface="Arial" panose="020B0604020202020204" pitchFamily="34" charset="0"/>
                <a:cs typeface="Arial" panose="020B0604020202020204" pitchFamily="34" charset="0"/>
              </a:rPr>
              <a:t>Waste line from a feedlot to a lagoon  </a:t>
            </a:r>
          </a:p>
          <a:p>
            <a:pPr marL="0" indent="0" eaLnBrk="1" hangingPunct="1">
              <a:buFont typeface="Wingdings" pitchFamily="2" charset="2"/>
              <a:buNone/>
            </a:pPr>
            <a:endParaRPr lang="en-US" altLang="en-US" sz="2000" dirty="0">
              <a:latin typeface="Arial" panose="020B0604020202020204" pitchFamily="34" charset="0"/>
              <a:cs typeface="Arial" panose="020B0604020202020204" pitchFamily="34" charset="0"/>
            </a:endParaRPr>
          </a:p>
          <a:p>
            <a:pPr marL="0" indent="0" eaLnBrk="1" hangingPunct="1">
              <a:buFont typeface="Wingdings" pitchFamily="2" charset="2"/>
              <a:buNone/>
            </a:pPr>
            <a:r>
              <a:rPr lang="en-US" altLang="en-US" sz="2000" dirty="0">
                <a:latin typeface="Arial" panose="020B0604020202020204" pitchFamily="34" charset="0"/>
                <a:cs typeface="Arial" panose="020B0604020202020204" pitchFamily="34" charset="0"/>
              </a:rPr>
              <a:t>State law does not appear to allow private lines on public r/w.</a:t>
            </a:r>
          </a:p>
          <a:p>
            <a:pPr marL="0" indent="0" eaLnBrk="1" hangingPunct="1">
              <a:buFont typeface="Wingdings" pitchFamily="2" charset="2"/>
              <a:buNone/>
            </a:pPr>
            <a:r>
              <a:rPr lang="en-US" altLang="en-US" sz="2000" dirty="0">
                <a:latin typeface="Arial" panose="020B0604020202020204" pitchFamily="34" charset="0"/>
                <a:cs typeface="Arial" panose="020B0604020202020204" pitchFamily="34" charset="0"/>
              </a:rPr>
              <a:t>The AG has opined many times</a:t>
            </a:r>
            <a:r>
              <a:rPr lang="en-US" sz="2000" dirty="0"/>
              <a:t> (81-242. 82-27, 82-228 &amp; 99-53), </a:t>
            </a:r>
            <a:r>
              <a:rPr lang="en-US" altLang="en-US" sz="2000" dirty="0">
                <a:latin typeface="Arial" panose="020B0604020202020204" pitchFamily="34" charset="0"/>
                <a:cs typeface="Arial" panose="020B0604020202020204" pitchFamily="34" charset="0"/>
              </a:rPr>
              <a:t> that counties cannot allow private lines.</a:t>
            </a:r>
          </a:p>
          <a:p>
            <a:pPr marL="0" indent="0" eaLnBrk="1" hangingPunct="1">
              <a:buFont typeface="Wingdings" pitchFamily="2" charset="2"/>
              <a:buNone/>
            </a:pPr>
            <a:r>
              <a:rPr lang="en-US" altLang="en-US" sz="2000" dirty="0">
                <a:latin typeface="Arial" panose="020B0604020202020204" pitchFamily="34" charset="0"/>
                <a:cs typeface="Arial" panose="020B0604020202020204" pitchFamily="34" charset="0"/>
              </a:rPr>
              <a:t>Almost everyone allows road crossings as by their nature they are authorized by the adjacent land owner.  </a:t>
            </a:r>
          </a:p>
          <a:p>
            <a:pPr marL="0" indent="0" eaLnBrk="1" hangingPunct="1">
              <a:buFont typeface="Wingdings" pitchFamily="2" charset="2"/>
              <a:buNone/>
            </a:pPr>
            <a:endParaRPr lang="en-US" altLang="en-US" sz="1800" dirty="0">
              <a:latin typeface="Arial Black" pitchFamily="34" charset="0"/>
              <a:cs typeface="Times New Roman" pitchFamily="18" charset="0"/>
            </a:endParaRPr>
          </a:p>
          <a:p>
            <a:pPr marL="0" indent="0" eaLnBrk="1" hangingPunct="1">
              <a:buFont typeface="Wingdings" pitchFamily="2" charset="2"/>
              <a:buNone/>
            </a:pPr>
            <a:endParaRPr lang="en-US" altLang="en-US" sz="2400" dirty="0">
              <a:latin typeface="Arial Black" pitchFamily="34" charset="0"/>
            </a:endParaRPr>
          </a:p>
        </p:txBody>
      </p:sp>
    </p:spTree>
    <p:extLst>
      <p:ext uri="{BB962C8B-B14F-4D97-AF65-F5344CB8AC3E}">
        <p14:creationId xmlns:p14="http://schemas.microsoft.com/office/powerpoint/2010/main" val="2333060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338CE-4A1B-41B1-9A23-991171362769}"/>
              </a:ext>
            </a:extLst>
          </p:cNvPr>
          <p:cNvSpPr>
            <a:spLocks noGrp="1"/>
          </p:cNvSpPr>
          <p:nvPr>
            <p:ph type="title"/>
          </p:nvPr>
        </p:nvSpPr>
        <p:spPr/>
        <p:txBody>
          <a:bodyPr/>
          <a:lstStyle/>
          <a:p>
            <a:r>
              <a:rPr lang="en-US" dirty="0"/>
              <a:t>Question:  What makes a good road?</a:t>
            </a:r>
          </a:p>
        </p:txBody>
      </p:sp>
      <p:sp>
        <p:nvSpPr>
          <p:cNvPr id="3" name="Content Placeholder 2">
            <a:extLst>
              <a:ext uri="{FF2B5EF4-FFF2-40B4-BE49-F238E27FC236}">
                <a16:creationId xmlns:a16="http://schemas.microsoft.com/office/drawing/2014/main" id="{F93BD8C3-3A59-4DF7-980D-B7B109EA9B08}"/>
              </a:ext>
            </a:extLst>
          </p:cNvPr>
          <p:cNvSpPr>
            <a:spLocks noGrp="1"/>
          </p:cNvSpPr>
          <p:nvPr>
            <p:ph idx="1"/>
          </p:nvPr>
        </p:nvSpPr>
        <p:spPr/>
        <p:txBody>
          <a:bodyPr/>
          <a:lstStyle/>
          <a:p>
            <a:pPr marL="0" indent="0">
              <a:buNone/>
            </a:pPr>
            <a:endParaRPr lang="en-US" dirty="0"/>
          </a:p>
          <a:p>
            <a:pPr marL="400050" lvl="1" indent="0">
              <a:spcBef>
                <a:spcPts val="0"/>
              </a:spcBef>
              <a:buNone/>
            </a:pPr>
            <a:r>
              <a:rPr lang="en-US" dirty="0"/>
              <a:t>Tom </a:t>
            </a:r>
            <a:r>
              <a:rPr lang="en-US" dirty="0" err="1"/>
              <a:t>Mulinazzi</a:t>
            </a:r>
            <a:r>
              <a:rPr lang="en-US" dirty="0"/>
              <a:t>, PhD, LS &amp; PE</a:t>
            </a:r>
          </a:p>
          <a:p>
            <a:pPr marL="400050" lvl="1" indent="0">
              <a:spcBef>
                <a:spcPts val="0"/>
              </a:spcBef>
              <a:buNone/>
            </a:pPr>
            <a:r>
              <a:rPr lang="en-US" dirty="0"/>
              <a:t>Professor of Civil Engineering</a:t>
            </a:r>
          </a:p>
          <a:p>
            <a:pPr marL="400050" lvl="1" indent="0">
              <a:spcBef>
                <a:spcPts val="0"/>
              </a:spcBef>
              <a:buNone/>
            </a:pPr>
            <a:r>
              <a:rPr lang="en-US" dirty="0"/>
              <a:t>Kansas University</a:t>
            </a:r>
          </a:p>
          <a:p>
            <a:pPr marL="400050" lvl="1" indent="0">
              <a:spcBef>
                <a:spcPts val="0"/>
              </a:spcBef>
              <a:buNone/>
            </a:pPr>
            <a:endParaRPr lang="en-US" dirty="0"/>
          </a:p>
          <a:p>
            <a:pPr marL="400050" lvl="1" indent="0">
              <a:spcBef>
                <a:spcPts val="0"/>
              </a:spcBef>
              <a:buNone/>
            </a:pPr>
            <a:endParaRPr lang="en-US" dirty="0"/>
          </a:p>
          <a:p>
            <a:pPr marL="857250" lvl="1" indent="-457200">
              <a:spcBef>
                <a:spcPts val="0"/>
              </a:spcBef>
              <a:buFont typeface="+mj-lt"/>
              <a:buAutoNum type="arabicPeriod"/>
            </a:pPr>
            <a:r>
              <a:rPr lang="en-US" dirty="0"/>
              <a:t>D_____________</a:t>
            </a:r>
          </a:p>
          <a:p>
            <a:pPr marL="857250" lvl="1" indent="-457200">
              <a:spcBef>
                <a:spcPts val="0"/>
              </a:spcBef>
              <a:buFont typeface="+mj-lt"/>
              <a:buAutoNum type="arabicPeriod"/>
            </a:pPr>
            <a:r>
              <a:rPr lang="en-US" dirty="0"/>
              <a:t>D_____________</a:t>
            </a:r>
          </a:p>
          <a:p>
            <a:pPr marL="857250" lvl="1" indent="-457200">
              <a:spcBef>
                <a:spcPts val="0"/>
              </a:spcBef>
              <a:buFont typeface="+mj-lt"/>
              <a:buAutoNum type="arabicPeriod"/>
            </a:pPr>
            <a:r>
              <a:rPr lang="en-US" dirty="0"/>
              <a:t>D_____________</a:t>
            </a:r>
          </a:p>
          <a:p>
            <a:pPr marL="857250" lvl="1" indent="-457200">
              <a:spcBef>
                <a:spcPts val="0"/>
              </a:spcBef>
              <a:buFont typeface="+mj-lt"/>
              <a:buAutoNum type="arabicPeriod"/>
            </a:pPr>
            <a:r>
              <a:rPr lang="en-US" dirty="0"/>
              <a:t>D______________</a:t>
            </a:r>
          </a:p>
          <a:p>
            <a:pPr marL="400050" lvl="1" indent="0">
              <a:spcBef>
                <a:spcPts val="0"/>
              </a:spcBef>
              <a:buNone/>
            </a:pPr>
            <a:endParaRPr lang="en-US" dirty="0"/>
          </a:p>
          <a:p>
            <a:pPr marL="400050" lvl="1" indent="0">
              <a:spcBef>
                <a:spcPts val="0"/>
              </a:spcBef>
              <a:buNone/>
            </a:pPr>
            <a:r>
              <a:rPr lang="en-US" dirty="0"/>
              <a:t>Answer:  Drainage, Drainage, Drainage &amp; Drainage</a:t>
            </a:r>
          </a:p>
        </p:txBody>
      </p:sp>
      <p:pic>
        <p:nvPicPr>
          <p:cNvPr id="4" name="Picture 3">
            <a:extLst>
              <a:ext uri="{FF2B5EF4-FFF2-40B4-BE49-F238E27FC236}">
                <a16:creationId xmlns:a16="http://schemas.microsoft.com/office/drawing/2014/main" id="{75EA4C08-41AA-4C2F-AC6E-018FBA69610B}"/>
              </a:ext>
            </a:extLst>
          </p:cNvPr>
          <p:cNvPicPr>
            <a:picLocks noChangeAspect="1"/>
          </p:cNvPicPr>
          <p:nvPr/>
        </p:nvPicPr>
        <p:blipFill>
          <a:blip r:embed="rId2"/>
          <a:stretch>
            <a:fillRect/>
          </a:stretch>
        </p:blipFill>
        <p:spPr>
          <a:xfrm>
            <a:off x="5791200" y="1586718"/>
            <a:ext cx="2476500" cy="3111500"/>
          </a:xfrm>
          <a:prstGeom prst="rect">
            <a:avLst/>
          </a:prstGeom>
        </p:spPr>
      </p:pic>
    </p:spTree>
    <p:extLst>
      <p:ext uri="{BB962C8B-B14F-4D97-AF65-F5344CB8AC3E}">
        <p14:creationId xmlns:p14="http://schemas.microsoft.com/office/powerpoint/2010/main" val="37689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9BA89-17E9-4799-B3C1-DB76196DE7FC}"/>
              </a:ext>
            </a:extLst>
          </p:cNvPr>
          <p:cNvSpPr>
            <a:spLocks noGrp="1"/>
          </p:cNvSpPr>
          <p:nvPr>
            <p:ph type="title"/>
          </p:nvPr>
        </p:nvSpPr>
        <p:spPr/>
        <p:txBody>
          <a:bodyPr>
            <a:normAutofit fontScale="90000"/>
          </a:bodyPr>
          <a:lstStyle/>
          <a:p>
            <a:r>
              <a:rPr lang="en-US" dirty="0"/>
              <a:t>Drainage </a:t>
            </a:r>
            <a:r>
              <a:rPr lang="en-US" dirty="0" err="1"/>
              <a:t>Drainage</a:t>
            </a:r>
            <a:r>
              <a:rPr lang="en-US" dirty="0"/>
              <a:t> </a:t>
            </a:r>
            <a:r>
              <a:rPr lang="en-US" dirty="0" err="1"/>
              <a:t>Drainage</a:t>
            </a:r>
            <a:br>
              <a:rPr lang="en-US" dirty="0"/>
            </a:br>
            <a:r>
              <a:rPr lang="en-US" dirty="0"/>
              <a:t> &amp; Drainage</a:t>
            </a:r>
          </a:p>
        </p:txBody>
      </p:sp>
      <p:sp>
        <p:nvSpPr>
          <p:cNvPr id="3" name="Content Placeholder 2">
            <a:extLst>
              <a:ext uri="{FF2B5EF4-FFF2-40B4-BE49-F238E27FC236}">
                <a16:creationId xmlns:a16="http://schemas.microsoft.com/office/drawing/2014/main" id="{CC1208B3-9193-407C-ABFC-60C30F4CE452}"/>
              </a:ext>
            </a:extLst>
          </p:cNvPr>
          <p:cNvSpPr>
            <a:spLocks noGrp="1"/>
          </p:cNvSpPr>
          <p:nvPr>
            <p:ph idx="1"/>
          </p:nvPr>
        </p:nvSpPr>
        <p:spPr/>
        <p:txBody>
          <a:bodyPr/>
          <a:lstStyle/>
          <a:p>
            <a:r>
              <a:rPr lang="en-US" b="1" dirty="0"/>
              <a:t>Drainage – Crust</a:t>
            </a:r>
            <a:r>
              <a:rPr lang="en-US" dirty="0"/>
              <a:t> that will shed water.</a:t>
            </a:r>
            <a:endParaRPr lang="en-US" b="1" dirty="0"/>
          </a:p>
          <a:p>
            <a:r>
              <a:rPr lang="en-US" b="1" dirty="0"/>
              <a:t>Drainage</a:t>
            </a:r>
            <a:r>
              <a:rPr lang="en-US" dirty="0"/>
              <a:t> –proper </a:t>
            </a:r>
            <a:r>
              <a:rPr lang="en-US" b="1" dirty="0"/>
              <a:t>crown</a:t>
            </a:r>
            <a:r>
              <a:rPr lang="en-US" dirty="0"/>
              <a:t> to get water to shoulder.</a:t>
            </a:r>
          </a:p>
          <a:p>
            <a:r>
              <a:rPr lang="en-US" b="1" dirty="0"/>
              <a:t>Drainage</a:t>
            </a:r>
            <a:r>
              <a:rPr lang="en-US" dirty="0"/>
              <a:t>-no high </a:t>
            </a:r>
            <a:r>
              <a:rPr lang="en-US" b="1" dirty="0"/>
              <a:t>shoulder</a:t>
            </a:r>
            <a:r>
              <a:rPr lang="en-US" dirty="0"/>
              <a:t> so water can get to ditch.</a:t>
            </a:r>
          </a:p>
          <a:p>
            <a:r>
              <a:rPr lang="en-US" b="1" dirty="0"/>
              <a:t>Drainage</a:t>
            </a:r>
            <a:r>
              <a:rPr lang="en-US" dirty="0"/>
              <a:t>-</a:t>
            </a:r>
            <a:r>
              <a:rPr lang="en-US" b="1" dirty="0"/>
              <a:t>ditch</a:t>
            </a:r>
            <a:r>
              <a:rPr lang="en-US" dirty="0"/>
              <a:t> adequate to handle most rains.</a:t>
            </a:r>
          </a:p>
        </p:txBody>
      </p:sp>
    </p:spTree>
    <p:extLst>
      <p:ext uri="{BB962C8B-B14F-4D97-AF65-F5344CB8AC3E}">
        <p14:creationId xmlns:p14="http://schemas.microsoft.com/office/powerpoint/2010/main" val="143988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74B2-6BB3-4D54-99DE-42432D340824}"/>
              </a:ext>
            </a:extLst>
          </p:cNvPr>
          <p:cNvSpPr>
            <a:spLocks noGrp="1"/>
          </p:cNvSpPr>
          <p:nvPr>
            <p:ph type="title"/>
          </p:nvPr>
        </p:nvSpPr>
        <p:spPr/>
        <p:txBody>
          <a:bodyPr/>
          <a:lstStyle/>
          <a:p>
            <a:r>
              <a:rPr lang="en-US" dirty="0"/>
              <a:t>Enemies of a Gravel Road?</a:t>
            </a:r>
          </a:p>
        </p:txBody>
      </p:sp>
      <p:sp>
        <p:nvSpPr>
          <p:cNvPr id="3" name="Content Placeholder 2">
            <a:extLst>
              <a:ext uri="{FF2B5EF4-FFF2-40B4-BE49-F238E27FC236}">
                <a16:creationId xmlns:a16="http://schemas.microsoft.com/office/drawing/2014/main" id="{2A67D001-1D96-4FEE-8650-32249F9648CB}"/>
              </a:ext>
            </a:extLst>
          </p:cNvPr>
          <p:cNvSpPr>
            <a:spLocks noGrp="1"/>
          </p:cNvSpPr>
          <p:nvPr>
            <p:ph idx="1"/>
          </p:nvPr>
        </p:nvSpPr>
        <p:spPr/>
        <p:txBody>
          <a:bodyPr>
            <a:normAutofit/>
          </a:bodyPr>
          <a:lstStyle/>
          <a:p>
            <a:pPr marL="0" indent="0">
              <a:buNone/>
            </a:pPr>
            <a:r>
              <a:rPr lang="en-US" dirty="0"/>
              <a:t>What are the four enemies of a gravel road?</a:t>
            </a:r>
          </a:p>
          <a:p>
            <a:pPr marL="514350" indent="-514350">
              <a:buFont typeface="+mj-lt"/>
              <a:buAutoNum type="arabicPeriod"/>
            </a:pPr>
            <a:r>
              <a:rPr lang="en-US" dirty="0"/>
              <a:t>W________</a:t>
            </a:r>
          </a:p>
          <a:p>
            <a:pPr marL="514350" indent="-514350">
              <a:buFont typeface="+mj-lt"/>
              <a:buAutoNum type="arabicPeriod"/>
            </a:pPr>
            <a:r>
              <a:rPr lang="en-US" dirty="0"/>
              <a:t>T_________</a:t>
            </a:r>
          </a:p>
          <a:p>
            <a:pPr marL="514350" indent="-514350">
              <a:buFont typeface="+mj-lt"/>
              <a:buAutoNum type="arabicPeriod"/>
            </a:pPr>
            <a:r>
              <a:rPr lang="en-US" dirty="0"/>
              <a:t>G_________  __________</a:t>
            </a:r>
          </a:p>
          <a:p>
            <a:pPr marL="514350" indent="-514350">
              <a:buFont typeface="+mj-lt"/>
              <a:buAutoNum type="arabicPeriod"/>
            </a:pPr>
            <a:r>
              <a:rPr lang="en-US" dirty="0"/>
              <a:t>F__________</a:t>
            </a:r>
          </a:p>
        </p:txBody>
      </p:sp>
    </p:spTree>
    <p:extLst>
      <p:ext uri="{BB962C8B-B14F-4D97-AF65-F5344CB8AC3E}">
        <p14:creationId xmlns:p14="http://schemas.microsoft.com/office/powerpoint/2010/main" val="351673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Mandatory duty to construct &amp; maintain public roads reasonably safe for use by motorists.</a:t>
            </a:r>
          </a:p>
          <a:p>
            <a:pPr>
              <a:defRPr/>
            </a:pPr>
            <a:r>
              <a:rPr lang="en-US" sz="2000" dirty="0"/>
              <a:t>Counties &amp; Townships: (KSA 68-115) “and the county engineer or township trustee respectively shall keep the same in repair, and remove or cause to be removed all obstructions that may be found therein.”</a:t>
            </a:r>
          </a:p>
          <a:p>
            <a:pPr>
              <a:defRPr/>
            </a:pPr>
            <a:r>
              <a:rPr lang="en-US" sz="2000" dirty="0"/>
              <a:t>Local authorities in their respective jurisdictions  are required to “place and maintain such traffic control devices upon highways under their jurisdiction as they may deem necessary to indicate and to carry out the provisions of this act or local traffic ordinances or to regulate, warn or guide traffic.” K.S.A. 8–2005(a)</a:t>
            </a:r>
          </a:p>
          <a:p>
            <a:pPr>
              <a:defRPr/>
            </a:pPr>
            <a:r>
              <a:rPr lang="en-US" sz="2000" dirty="0"/>
              <a:t>Note:  MUTCD requires that all traffic signs “should be kept in proper position, clean and legible at all times.</a:t>
            </a:r>
          </a:p>
        </p:txBody>
      </p:sp>
      <p:sp>
        <p:nvSpPr>
          <p:cNvPr id="3" name="Title 2"/>
          <p:cNvSpPr>
            <a:spLocks noGrp="1"/>
          </p:cNvSpPr>
          <p:nvPr>
            <p:ph type="title"/>
          </p:nvPr>
        </p:nvSpPr>
        <p:spPr/>
        <p:txBody>
          <a:bodyPr/>
          <a:lstStyle/>
          <a:p>
            <a:r>
              <a:rPr lang="en-US" dirty="0"/>
              <a:t>Our Legal Duty</a:t>
            </a:r>
            <a:r>
              <a:rPr lang="en-US" baseline="0" dirty="0"/>
              <a:t> to Motorists- Roads</a:t>
            </a:r>
            <a:endParaRPr lang="en-US" dirty="0"/>
          </a:p>
        </p:txBody>
      </p:sp>
    </p:spTree>
    <p:extLst>
      <p:ext uri="{BB962C8B-B14F-4D97-AF65-F5344CB8AC3E}">
        <p14:creationId xmlns:p14="http://schemas.microsoft.com/office/powerpoint/2010/main" val="4205034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74B2-6BB3-4D54-99DE-42432D340824}"/>
              </a:ext>
            </a:extLst>
          </p:cNvPr>
          <p:cNvSpPr>
            <a:spLocks noGrp="1"/>
          </p:cNvSpPr>
          <p:nvPr>
            <p:ph type="title"/>
          </p:nvPr>
        </p:nvSpPr>
        <p:spPr/>
        <p:txBody>
          <a:bodyPr/>
          <a:lstStyle/>
          <a:p>
            <a:r>
              <a:rPr lang="en-US" dirty="0"/>
              <a:t>Enemies of a Gravel Road?</a:t>
            </a:r>
          </a:p>
        </p:txBody>
      </p:sp>
      <p:sp>
        <p:nvSpPr>
          <p:cNvPr id="3" name="Content Placeholder 2">
            <a:extLst>
              <a:ext uri="{FF2B5EF4-FFF2-40B4-BE49-F238E27FC236}">
                <a16:creationId xmlns:a16="http://schemas.microsoft.com/office/drawing/2014/main" id="{2A67D001-1D96-4FEE-8650-32249F9648CB}"/>
              </a:ext>
            </a:extLst>
          </p:cNvPr>
          <p:cNvSpPr>
            <a:spLocks noGrp="1"/>
          </p:cNvSpPr>
          <p:nvPr>
            <p:ph idx="1"/>
          </p:nvPr>
        </p:nvSpPr>
        <p:spPr/>
        <p:txBody>
          <a:bodyPr/>
          <a:lstStyle/>
          <a:p>
            <a:pPr marL="514350" indent="-514350">
              <a:buFont typeface="+mj-lt"/>
              <a:buAutoNum type="arabicPeriod"/>
            </a:pPr>
            <a:r>
              <a:rPr lang="en-US" dirty="0"/>
              <a:t>Weather</a:t>
            </a:r>
          </a:p>
          <a:p>
            <a:pPr marL="514350" indent="-514350">
              <a:buFont typeface="+mj-lt"/>
              <a:buAutoNum type="arabicPeriod"/>
            </a:pPr>
            <a:r>
              <a:rPr lang="en-US" dirty="0"/>
              <a:t>Traffic</a:t>
            </a:r>
          </a:p>
          <a:p>
            <a:pPr marL="514350" indent="-514350">
              <a:buFont typeface="+mj-lt"/>
              <a:buAutoNum type="arabicPeriod"/>
            </a:pPr>
            <a:r>
              <a:rPr lang="en-US" dirty="0"/>
              <a:t>Grader Operator</a:t>
            </a:r>
          </a:p>
          <a:p>
            <a:pPr marL="514350" indent="-514350">
              <a:buFont typeface="+mj-lt"/>
              <a:buAutoNum type="arabicPeriod"/>
            </a:pPr>
            <a:r>
              <a:rPr lang="en-US" dirty="0"/>
              <a:t>Farmer</a:t>
            </a:r>
          </a:p>
          <a:p>
            <a:pPr marL="514350" indent="-514350">
              <a:buFont typeface="+mj-lt"/>
              <a:buAutoNum type="arabicPeriod"/>
            </a:pPr>
            <a:endParaRPr lang="en-US" dirty="0"/>
          </a:p>
          <a:p>
            <a:pPr marL="0" indent="0">
              <a:buNone/>
            </a:pPr>
            <a:r>
              <a:rPr lang="en-US" dirty="0"/>
              <a:t>Grader Operator: If you are not doing the right thing at the right time you shouldn’t be there.”</a:t>
            </a:r>
          </a:p>
        </p:txBody>
      </p:sp>
    </p:spTree>
    <p:extLst>
      <p:ext uri="{BB962C8B-B14F-4D97-AF65-F5344CB8AC3E}">
        <p14:creationId xmlns:p14="http://schemas.microsoft.com/office/powerpoint/2010/main" val="15651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Slope (crown)</a:t>
            </a:r>
          </a:p>
        </p:txBody>
      </p:sp>
      <p:sp>
        <p:nvSpPr>
          <p:cNvPr id="3" name="Content Placeholder 2"/>
          <p:cNvSpPr>
            <a:spLocks noGrp="1"/>
          </p:cNvSpPr>
          <p:nvPr>
            <p:ph idx="1"/>
          </p:nvPr>
        </p:nvSpPr>
        <p:spPr/>
        <p:txBody>
          <a:bodyPr>
            <a:normAutofit/>
          </a:bodyPr>
          <a:lstStyle/>
          <a:p>
            <a:pPr marL="0" indent="0">
              <a:buNone/>
            </a:pPr>
            <a:r>
              <a:rPr lang="en-US" dirty="0"/>
              <a:t>I have a 24 ft. wide gravel road.  </a:t>
            </a:r>
          </a:p>
          <a:p>
            <a:pPr marL="0" indent="0">
              <a:buNone/>
            </a:pPr>
            <a:r>
              <a:rPr lang="en-US" dirty="0"/>
              <a:t>Question:  What is the minimum and maximum crown for this road.</a:t>
            </a:r>
          </a:p>
          <a:p>
            <a:pPr marL="0" indent="0">
              <a:buNone/>
            </a:pPr>
            <a:r>
              <a:rPr lang="en-US" dirty="0"/>
              <a:t>Answer:  6” minimum &amp; 9” maximum</a:t>
            </a:r>
          </a:p>
        </p:txBody>
      </p:sp>
    </p:spTree>
    <p:extLst>
      <p:ext uri="{BB962C8B-B14F-4D97-AF65-F5344CB8AC3E}">
        <p14:creationId xmlns:p14="http://schemas.microsoft.com/office/powerpoint/2010/main" val="348633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Slope (crown)</a:t>
            </a:r>
          </a:p>
        </p:txBody>
      </p:sp>
      <p:sp>
        <p:nvSpPr>
          <p:cNvPr id="3" name="Content Placeholder 2"/>
          <p:cNvSpPr>
            <a:spLocks noGrp="1"/>
          </p:cNvSpPr>
          <p:nvPr>
            <p:ph idx="1"/>
          </p:nvPr>
        </p:nvSpPr>
        <p:spPr/>
        <p:txBody>
          <a:bodyPr>
            <a:normAutofit/>
          </a:bodyPr>
          <a:lstStyle/>
          <a:p>
            <a:r>
              <a:rPr lang="en-US" dirty="0"/>
              <a:t>Experts agree proper crown on unpaved road is 4 to 6%.  (1/2” to ¾” per foot)</a:t>
            </a:r>
          </a:p>
          <a:p>
            <a:r>
              <a:rPr lang="en-US" dirty="0"/>
              <a:t>A four percent crown is minimum. </a:t>
            </a:r>
          </a:p>
          <a:p>
            <a:pPr lvl="1"/>
            <a:r>
              <a:rPr lang="en-US" dirty="0"/>
              <a:t>Four percent is ½” per foot</a:t>
            </a:r>
          </a:p>
          <a:p>
            <a:pPr lvl="1"/>
            <a:r>
              <a:rPr lang="en-US" dirty="0"/>
              <a:t>5” in 20 ft. road &amp; 6” in a 24 ft. road</a:t>
            </a:r>
          </a:p>
          <a:p>
            <a:r>
              <a:rPr lang="en-US" dirty="0"/>
              <a:t>In two pass blading system too little crown is much more predominant than too much crown.   </a:t>
            </a:r>
          </a:p>
        </p:txBody>
      </p:sp>
    </p:spTree>
    <p:extLst>
      <p:ext uri="{BB962C8B-B14F-4D97-AF65-F5344CB8AC3E}">
        <p14:creationId xmlns:p14="http://schemas.microsoft.com/office/powerpoint/2010/main" val="1149077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latin typeface="Arial" panose="020B0604020202020204" pitchFamily="34" charset="0"/>
                <a:cs typeface="Arial" panose="020B0604020202020204" pitchFamily="34" charset="0"/>
              </a:rPr>
              <a:t>Every grader should have a </a:t>
            </a:r>
            <a:r>
              <a:rPr lang="en-US" sz="3600" dirty="0" err="1">
                <a:latin typeface="Arial" panose="020B0604020202020204" pitchFamily="34" charset="0"/>
                <a:cs typeface="Arial" panose="020B0604020202020204" pitchFamily="34" charset="0"/>
              </a:rPr>
              <a:t>Slopemeter</a:t>
            </a:r>
            <a:r>
              <a:rPr lang="en-US" sz="3600" dirty="0">
                <a:latin typeface="Arial" panose="020B0604020202020204" pitchFamily="34" charset="0"/>
                <a:cs typeface="Arial" panose="020B0604020202020204" pitchFamily="34" charset="0"/>
              </a:rPr>
              <a:t> - $200.</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905000"/>
            <a:ext cx="5697141" cy="2486025"/>
          </a:xfrm>
        </p:spPr>
      </p:pic>
      <p:sp>
        <p:nvSpPr>
          <p:cNvPr id="3" name="TextBox 2"/>
          <p:cNvSpPr txBox="1"/>
          <p:nvPr/>
        </p:nvSpPr>
        <p:spPr>
          <a:xfrm>
            <a:off x="762000" y="5029200"/>
            <a:ext cx="7620000" cy="1200329"/>
          </a:xfrm>
          <a:prstGeom prst="rect">
            <a:avLst/>
          </a:prstGeom>
          <a:noFill/>
        </p:spPr>
        <p:txBody>
          <a:bodyPr wrap="square" rtlCol="0">
            <a:spAutoFit/>
          </a:bodyPr>
          <a:lstStyle/>
          <a:p>
            <a:r>
              <a:rPr lang="en-US" sz="2400" dirty="0"/>
              <a:t>Proper slope is 4 to 6 percent.  (1/2 to ¾” per foot) </a:t>
            </a:r>
          </a:p>
          <a:p>
            <a:r>
              <a:rPr lang="en-US" sz="2400" dirty="0"/>
              <a:t>Slope meters do not work with worn blades.</a:t>
            </a:r>
          </a:p>
          <a:p>
            <a:endParaRPr lang="en-US" sz="2400" dirty="0"/>
          </a:p>
        </p:txBody>
      </p:sp>
    </p:spTree>
    <p:extLst>
      <p:ext uri="{BB962C8B-B14F-4D97-AF65-F5344CB8AC3E}">
        <p14:creationId xmlns:p14="http://schemas.microsoft.com/office/powerpoint/2010/main" val="4136076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2800" dirty="0">
                <a:latin typeface="Arial" panose="020B0604020202020204" pitchFamily="34" charset="0"/>
                <a:cs typeface="Arial" panose="020B0604020202020204" pitchFamily="34" charset="0"/>
              </a:rPr>
              <a:t>Can use a string line and rulers to check crown.  There should be a minimum of  5” crown in center 20 feet. </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746885"/>
            <a:ext cx="7756525" cy="4653915"/>
          </a:xfrm>
        </p:spPr>
      </p:pic>
    </p:spTree>
    <p:extLst>
      <p:ext uri="{BB962C8B-B14F-4D97-AF65-F5344CB8AC3E}">
        <p14:creationId xmlns:p14="http://schemas.microsoft.com/office/powerpoint/2010/main" val="3060213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32E9-BB9B-4FD1-BD32-743886286FC4}"/>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88A23CE-74B5-47FE-9595-B99646986D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609600"/>
            <a:ext cx="7919508" cy="5939631"/>
          </a:xfrm>
        </p:spPr>
      </p:pic>
      <p:sp>
        <p:nvSpPr>
          <p:cNvPr id="3" name="TextBox 2">
            <a:extLst>
              <a:ext uri="{FF2B5EF4-FFF2-40B4-BE49-F238E27FC236}">
                <a16:creationId xmlns:a16="http://schemas.microsoft.com/office/drawing/2014/main" id="{BDF7E216-AE75-4E25-B54D-4303B10FD7E8}"/>
              </a:ext>
            </a:extLst>
          </p:cNvPr>
          <p:cNvSpPr txBox="1"/>
          <p:nvPr/>
        </p:nvSpPr>
        <p:spPr>
          <a:xfrm>
            <a:off x="1524000" y="3352800"/>
            <a:ext cx="6781800"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 Not enough crown and false shoulders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a:t>
            </a:r>
          </a:p>
        </p:txBody>
      </p:sp>
    </p:spTree>
    <p:extLst>
      <p:ext uri="{BB962C8B-B14F-4D97-AF65-F5344CB8AC3E}">
        <p14:creationId xmlns:p14="http://schemas.microsoft.com/office/powerpoint/2010/main" val="305679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50BE-EAFE-43CD-B962-388B573DCB4E}"/>
              </a:ext>
            </a:extLst>
          </p:cNvPr>
          <p:cNvSpPr>
            <a:spLocks noGrp="1"/>
          </p:cNvSpPr>
          <p:nvPr>
            <p:ph type="title"/>
          </p:nvPr>
        </p:nvSpPr>
        <p:spPr/>
        <p:txBody>
          <a:bodyPr>
            <a:normAutofit fontScale="90000"/>
          </a:bodyPr>
          <a:lstStyle/>
          <a:p>
            <a:r>
              <a:rPr lang="en-US" dirty="0"/>
              <a:t>Common Problem</a:t>
            </a:r>
            <a:br>
              <a:rPr lang="en-US" dirty="0"/>
            </a:br>
            <a:r>
              <a:rPr lang="en-US" dirty="0"/>
              <a:t>Water runs down driveway</a:t>
            </a:r>
          </a:p>
        </p:txBody>
      </p:sp>
      <p:pic>
        <p:nvPicPr>
          <p:cNvPr id="5" name="Content Placeholder 4">
            <a:extLst>
              <a:ext uri="{FF2B5EF4-FFF2-40B4-BE49-F238E27FC236}">
                <a16:creationId xmlns:a16="http://schemas.microsoft.com/office/drawing/2014/main" id="{43842EE0-AA4A-4E17-8F5A-930698E0503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342"/>
          <a:stretch/>
        </p:blipFill>
        <p:spPr>
          <a:xfrm rot="5400000">
            <a:off x="3955455" y="1759546"/>
            <a:ext cx="5084763" cy="4613673"/>
          </a:xfrm>
        </p:spPr>
      </p:pic>
      <p:sp>
        <p:nvSpPr>
          <p:cNvPr id="6" name="TextBox 5">
            <a:extLst>
              <a:ext uri="{FF2B5EF4-FFF2-40B4-BE49-F238E27FC236}">
                <a16:creationId xmlns:a16="http://schemas.microsoft.com/office/drawing/2014/main" id="{F96996C9-EE52-4BF1-BB80-96ECEFCD05A7}"/>
              </a:ext>
            </a:extLst>
          </p:cNvPr>
          <p:cNvSpPr txBox="1"/>
          <p:nvPr/>
        </p:nvSpPr>
        <p:spPr>
          <a:xfrm>
            <a:off x="457200" y="1524000"/>
            <a:ext cx="3429000" cy="2677656"/>
          </a:xfrm>
          <a:prstGeom prst="rect">
            <a:avLst/>
          </a:prstGeom>
          <a:noFill/>
        </p:spPr>
        <p:txBody>
          <a:bodyPr wrap="square" rtlCol="0">
            <a:spAutoFit/>
          </a:bodyPr>
          <a:lstStyle/>
          <a:p>
            <a:r>
              <a:rPr lang="en-US" sz="2400" dirty="0"/>
              <a:t>Water runs onto road from driveway sloping toward road.</a:t>
            </a:r>
          </a:p>
          <a:p>
            <a:endParaRPr lang="en-US" sz="2400" dirty="0"/>
          </a:p>
          <a:p>
            <a:r>
              <a:rPr lang="en-US" sz="2400" dirty="0"/>
              <a:t>Lack of crown so water runs down track and across road.  </a:t>
            </a:r>
          </a:p>
        </p:txBody>
      </p:sp>
    </p:spTree>
    <p:extLst>
      <p:ext uri="{BB962C8B-B14F-4D97-AF65-F5344CB8AC3E}">
        <p14:creationId xmlns:p14="http://schemas.microsoft.com/office/powerpoint/2010/main" val="3853342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491918-D5D0-4D25-B6CB-5FAF47250D68}"/>
              </a:ext>
            </a:extLst>
          </p:cNvPr>
          <p:cNvSpPr>
            <a:spLocks noGrp="1"/>
          </p:cNvSpPr>
          <p:nvPr>
            <p:ph type="title"/>
          </p:nvPr>
        </p:nvSpPr>
        <p:spPr/>
        <p:txBody>
          <a:bodyPr/>
          <a:lstStyle/>
          <a:p>
            <a:r>
              <a:rPr lang="en-US" dirty="0"/>
              <a:t>Potholes</a:t>
            </a:r>
          </a:p>
        </p:txBody>
      </p:sp>
      <p:sp>
        <p:nvSpPr>
          <p:cNvPr id="6" name="Content Placeholder 5">
            <a:extLst>
              <a:ext uri="{FF2B5EF4-FFF2-40B4-BE49-F238E27FC236}">
                <a16:creationId xmlns:a16="http://schemas.microsoft.com/office/drawing/2014/main" id="{28D5C571-134D-4421-A968-C108F2687C8C}"/>
              </a:ext>
            </a:extLst>
          </p:cNvPr>
          <p:cNvSpPr>
            <a:spLocks noGrp="1"/>
          </p:cNvSpPr>
          <p:nvPr>
            <p:ph idx="1"/>
          </p:nvPr>
        </p:nvSpPr>
        <p:spPr/>
        <p:txBody>
          <a:bodyPr/>
          <a:lstStyle/>
          <a:p>
            <a:pPr marL="0" indent="0">
              <a:buNone/>
            </a:pPr>
            <a:r>
              <a:rPr lang="en-US" dirty="0"/>
              <a:t>Question:  What is the cause of potholes on low traffic roads ?</a:t>
            </a:r>
          </a:p>
          <a:p>
            <a:pPr marL="0" indent="0">
              <a:buNone/>
            </a:pPr>
            <a:r>
              <a:rPr lang="en-US" dirty="0"/>
              <a:t>Answer: Grader operator </a:t>
            </a:r>
          </a:p>
          <a:p>
            <a:endParaRPr lang="en-US" dirty="0"/>
          </a:p>
          <a:p>
            <a:endParaRPr lang="en-US" dirty="0"/>
          </a:p>
        </p:txBody>
      </p:sp>
    </p:spTree>
    <p:extLst>
      <p:ext uri="{BB962C8B-B14F-4D97-AF65-F5344CB8AC3E}">
        <p14:creationId xmlns:p14="http://schemas.microsoft.com/office/powerpoint/2010/main" val="293383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63562"/>
          </a:xfrm>
        </p:spPr>
        <p:txBody>
          <a:bodyPr>
            <a:normAutofit fontScale="90000"/>
          </a:bodyPr>
          <a:lstStyle/>
          <a:p>
            <a:r>
              <a:rPr lang="en-US" sz="3600" dirty="0">
                <a:latin typeface="Arial" panose="020B0604020202020204" pitchFamily="34" charset="0"/>
                <a:cs typeface="Arial" panose="020B0604020202020204" pitchFamily="34" charset="0"/>
              </a:rPr>
              <a:t>Potholes-always have insufficient  crown</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7096" y="1066801"/>
            <a:ext cx="8029703" cy="5997496"/>
          </a:xfrm>
        </p:spPr>
      </p:pic>
    </p:spTree>
    <p:extLst>
      <p:ext uri="{BB962C8B-B14F-4D97-AF65-F5344CB8AC3E}">
        <p14:creationId xmlns:p14="http://schemas.microsoft.com/office/powerpoint/2010/main" val="2526406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Potholes</a:t>
            </a:r>
          </a:p>
        </p:txBody>
      </p:sp>
      <p:sp>
        <p:nvSpPr>
          <p:cNvPr id="3" name="Content Placeholder 2"/>
          <p:cNvSpPr>
            <a:spLocks noGrp="1"/>
          </p:cNvSpPr>
          <p:nvPr>
            <p:ph idx="1"/>
          </p:nvPr>
        </p:nvSpPr>
        <p:spPr/>
        <p:txBody>
          <a:bodyPr>
            <a:normAutofit fontScale="92500" lnSpcReduction="10000"/>
          </a:bodyPr>
          <a:lstStyle/>
          <a:p>
            <a:r>
              <a:rPr lang="en-US" dirty="0"/>
              <a:t>Potholes are usually caused by poor surface drainage (lack of crown) and occur where water stands in the wheel tracks. </a:t>
            </a:r>
          </a:p>
          <a:p>
            <a:r>
              <a:rPr lang="en-US" dirty="0"/>
              <a:t>Potholes are more likely to develop on high-traffic roads and during prolonged wet spells and rains. Typical locations are flat areas on top of hills and over cross-road culverts.  </a:t>
            </a:r>
          </a:p>
          <a:p>
            <a:r>
              <a:rPr lang="en-US" dirty="0"/>
              <a:t>Prevent potholes by maintaining adequate crown on the roadway, and consider more crown in problem areas.</a:t>
            </a:r>
          </a:p>
        </p:txBody>
      </p:sp>
    </p:spTree>
    <p:extLst>
      <p:ext uri="{BB962C8B-B14F-4D97-AF65-F5344CB8AC3E}">
        <p14:creationId xmlns:p14="http://schemas.microsoft.com/office/powerpoint/2010/main" val="4193918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maproadsystems2008.JPG"/>
          <p:cNvPicPr>
            <a:picLocks noChangeAspect="1"/>
          </p:cNvPicPr>
          <p:nvPr/>
        </p:nvPicPr>
        <p:blipFill rotWithShape="1">
          <a:blip r:embed="rId2">
            <a:extLst>
              <a:ext uri="{28A0092B-C50C-407E-A947-70E740481C1C}">
                <a14:useLocalDpi xmlns:a14="http://schemas.microsoft.com/office/drawing/2010/main" val="0"/>
              </a:ext>
            </a:extLst>
          </a:blip>
          <a:srcRect l="19308" t="21522" r="17867" b="24195"/>
          <a:stretch/>
        </p:blipFill>
        <p:spPr bwMode="auto">
          <a:xfrm>
            <a:off x="333375" y="1958134"/>
            <a:ext cx="8429625" cy="488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5800" y="228600"/>
            <a:ext cx="8077200" cy="181588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Road Systems:  Only one county has converted from township road system in the last 30 years.  People in town do not want to pay taxes for rural roads.</a:t>
            </a:r>
          </a:p>
        </p:txBody>
      </p:sp>
    </p:spTree>
    <p:extLst>
      <p:ext uri="{BB962C8B-B14F-4D97-AF65-F5344CB8AC3E}">
        <p14:creationId xmlns:p14="http://schemas.microsoft.com/office/powerpoint/2010/main" val="13927220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63562"/>
          </a:xfrm>
        </p:spPr>
        <p:txBody>
          <a:bodyPr>
            <a:normAutofit fontScale="90000"/>
          </a:bodyPr>
          <a:lstStyle/>
          <a:p>
            <a:r>
              <a:rPr lang="en-US" sz="3600" dirty="0">
                <a:latin typeface="Arial" panose="020B0604020202020204" pitchFamily="34" charset="0"/>
                <a:cs typeface="Arial" panose="020B0604020202020204" pitchFamily="34" charset="0"/>
              </a:rPr>
              <a:t>Wet Weather: Potholes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57096" y="1066801"/>
            <a:ext cx="8029703" cy="5997496"/>
          </a:xfrm>
        </p:spPr>
      </p:pic>
      <p:sp>
        <p:nvSpPr>
          <p:cNvPr id="2" name="TextBox 1">
            <a:extLst>
              <a:ext uri="{FF2B5EF4-FFF2-40B4-BE49-F238E27FC236}">
                <a16:creationId xmlns:a16="http://schemas.microsoft.com/office/drawing/2014/main" id="{99A29853-9E2B-43BB-9269-D5888871F3D0}"/>
              </a:ext>
            </a:extLst>
          </p:cNvPr>
          <p:cNvSpPr txBox="1"/>
          <p:nvPr/>
        </p:nvSpPr>
        <p:spPr>
          <a:xfrm>
            <a:off x="1219200" y="2971800"/>
            <a:ext cx="7010400" cy="954107"/>
          </a:xfrm>
          <a:prstGeom prst="rect">
            <a:avLst/>
          </a:prstGeom>
          <a:noFill/>
        </p:spPr>
        <p:txBody>
          <a:bodyPr wrap="square" rtlCol="0">
            <a:spAutoFit/>
          </a:bodyPr>
          <a:lstStyle/>
          <a:p>
            <a:r>
              <a:rPr lang="en-US" sz="2800" dirty="0">
                <a:solidFill>
                  <a:schemeClr val="bg1"/>
                </a:solidFill>
              </a:rPr>
              <a:t>If surfacing material is marginal we get rutting (mud hole) in these areas rather than potholes.</a:t>
            </a:r>
          </a:p>
        </p:txBody>
      </p:sp>
    </p:spTree>
    <p:extLst>
      <p:ext uri="{BB962C8B-B14F-4D97-AF65-F5344CB8AC3E}">
        <p14:creationId xmlns:p14="http://schemas.microsoft.com/office/powerpoint/2010/main" val="12829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a:latin typeface="Arial" panose="020B0604020202020204" pitchFamily="34" charset="0"/>
                <a:cs typeface="Arial" panose="020B0604020202020204" pitchFamily="34" charset="0"/>
              </a:rPr>
              <a:t>Potholes-Check Crown! </a:t>
            </a:r>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1321" r="20754"/>
          <a:stretch/>
        </p:blipFill>
        <p:spPr>
          <a:xfrm>
            <a:off x="231656" y="1545669"/>
            <a:ext cx="4264145" cy="3766661"/>
          </a:xfrm>
        </p:spPr>
      </p:pic>
      <p:sp>
        <p:nvSpPr>
          <p:cNvPr id="2" name="Content Placeholder 1">
            <a:extLst>
              <a:ext uri="{FF2B5EF4-FFF2-40B4-BE49-F238E27FC236}">
                <a16:creationId xmlns:a16="http://schemas.microsoft.com/office/drawing/2014/main" id="{B42A5D58-00D9-4A38-B8C5-DD4CAF7943D3}"/>
              </a:ext>
            </a:extLst>
          </p:cNvPr>
          <p:cNvSpPr>
            <a:spLocks noGrp="1"/>
          </p:cNvSpPr>
          <p:nvPr>
            <p:ph sz="half" idx="2"/>
          </p:nvPr>
        </p:nvSpPr>
        <p:spPr/>
        <p:txBody>
          <a:bodyPr/>
          <a:lstStyle/>
          <a:p>
            <a:r>
              <a:rPr lang="en-US" dirty="0">
                <a:latin typeface="Arial" panose="020B0604020202020204" pitchFamily="34" charset="0"/>
                <a:cs typeface="Arial" panose="020B0604020202020204" pitchFamily="34" charset="0"/>
              </a:rPr>
              <a:t>Check  crown in potholed areas and up the hill with a string line.</a:t>
            </a:r>
          </a:p>
          <a:p>
            <a:r>
              <a:rPr lang="en-US" dirty="0">
                <a:latin typeface="Arial" panose="020B0604020202020204" pitchFamily="34" charset="0"/>
                <a:cs typeface="Arial" panose="020B0604020202020204" pitchFamily="34" charset="0"/>
              </a:rPr>
              <a:t>Should have 5” min. crown in center 20 feet.</a:t>
            </a:r>
            <a:endParaRPr lang="en-US" dirty="0"/>
          </a:p>
        </p:txBody>
      </p:sp>
      <p:sp>
        <p:nvSpPr>
          <p:cNvPr id="3" name="TextBox 2">
            <a:extLst>
              <a:ext uri="{FF2B5EF4-FFF2-40B4-BE49-F238E27FC236}">
                <a16:creationId xmlns:a16="http://schemas.microsoft.com/office/drawing/2014/main" id="{DD043C67-5DD8-4520-8A2B-B448268B4825}"/>
              </a:ext>
            </a:extLst>
          </p:cNvPr>
          <p:cNvSpPr txBox="1"/>
          <p:nvPr/>
        </p:nvSpPr>
        <p:spPr>
          <a:xfrm>
            <a:off x="457200" y="5562600"/>
            <a:ext cx="7696200" cy="707886"/>
          </a:xfrm>
          <a:prstGeom prst="rect">
            <a:avLst/>
          </a:prstGeom>
          <a:noFill/>
        </p:spPr>
        <p:txBody>
          <a:bodyPr wrap="square" rtlCol="0">
            <a:spAutoFit/>
          </a:bodyPr>
          <a:lstStyle/>
          <a:p>
            <a:r>
              <a:rPr lang="en-US" sz="2000" dirty="0"/>
              <a:t>To emphasize crown every year we should get with grader operator and check crown with him at random locations and trouble spots. </a:t>
            </a:r>
          </a:p>
        </p:txBody>
      </p:sp>
    </p:spTree>
    <p:extLst>
      <p:ext uri="{BB962C8B-B14F-4D97-AF65-F5344CB8AC3E}">
        <p14:creationId xmlns:p14="http://schemas.microsoft.com/office/powerpoint/2010/main" val="9563786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694309F-E4A7-4C16-B0C7-352D77943093}"/>
              </a:ext>
            </a:extLst>
          </p:cNvPr>
          <p:cNvSpPr>
            <a:spLocks noGrp="1"/>
          </p:cNvSpPr>
          <p:nvPr>
            <p:ph idx="1"/>
          </p:nvPr>
        </p:nvSpPr>
        <p:spPr/>
        <p:txBody>
          <a:bodyPr/>
          <a:lstStyle/>
          <a:p>
            <a:pPr marL="0" indent="0">
              <a:buNone/>
            </a:pPr>
            <a:r>
              <a:rPr lang="en-US" dirty="0"/>
              <a:t>Question:  What are the two causes of rutting on a gravel road?</a:t>
            </a:r>
          </a:p>
          <a:p>
            <a:pPr marL="0" indent="0">
              <a:buNone/>
            </a:pPr>
            <a:r>
              <a:rPr lang="en-US" dirty="0"/>
              <a:t>Answer: </a:t>
            </a:r>
          </a:p>
          <a:p>
            <a:r>
              <a:rPr lang="en-US" dirty="0"/>
              <a:t>Not enough surfacing material for traffic</a:t>
            </a:r>
          </a:p>
          <a:p>
            <a:r>
              <a:rPr lang="en-US" dirty="0"/>
              <a:t>Lack of crown</a:t>
            </a:r>
          </a:p>
          <a:p>
            <a:endParaRPr lang="en-US" dirty="0"/>
          </a:p>
          <a:p>
            <a:pPr marL="0" indent="0">
              <a:buNone/>
            </a:pPr>
            <a:r>
              <a:rPr lang="en-US" dirty="0"/>
              <a:t>Not enough crown, road gets beat down in track during wet spell and water stands in the road.  </a:t>
            </a:r>
          </a:p>
        </p:txBody>
      </p:sp>
      <p:sp>
        <p:nvSpPr>
          <p:cNvPr id="5" name="Title 4">
            <a:extLst>
              <a:ext uri="{FF2B5EF4-FFF2-40B4-BE49-F238E27FC236}">
                <a16:creationId xmlns:a16="http://schemas.microsoft.com/office/drawing/2014/main" id="{98C66275-068C-4CB4-A92F-CF5C98A2F22D}"/>
              </a:ext>
            </a:extLst>
          </p:cNvPr>
          <p:cNvSpPr>
            <a:spLocks noGrp="1"/>
          </p:cNvSpPr>
          <p:nvPr>
            <p:ph type="title"/>
          </p:nvPr>
        </p:nvSpPr>
        <p:spPr/>
        <p:txBody>
          <a:bodyPr/>
          <a:lstStyle/>
          <a:p>
            <a:r>
              <a:rPr lang="en-US" dirty="0"/>
              <a:t>Rutting</a:t>
            </a:r>
          </a:p>
        </p:txBody>
      </p:sp>
    </p:spTree>
    <p:extLst>
      <p:ext uri="{BB962C8B-B14F-4D97-AF65-F5344CB8AC3E}">
        <p14:creationId xmlns:p14="http://schemas.microsoft.com/office/powerpoint/2010/main" val="286646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563562"/>
          </a:xfrm>
        </p:spPr>
        <p:txBody>
          <a:bodyPr>
            <a:normAutofit fontScale="90000"/>
          </a:bodyPr>
          <a:lstStyle/>
          <a:p>
            <a:r>
              <a:rPr lang="en-US" sz="3600" dirty="0">
                <a:latin typeface="Arial" panose="020B0604020202020204" pitchFamily="34" charset="0"/>
                <a:cs typeface="Arial" panose="020B0604020202020204" pitchFamily="34" charset="0"/>
              </a:rPr>
              <a:t>Wet Weather: Mudholes</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001" r="8541"/>
          <a:stretch/>
        </p:blipFill>
        <p:spPr>
          <a:xfrm>
            <a:off x="682887" y="838200"/>
            <a:ext cx="7933872" cy="5636259"/>
          </a:xfrm>
        </p:spPr>
      </p:pic>
      <p:sp>
        <p:nvSpPr>
          <p:cNvPr id="2" name="TextBox 1">
            <a:extLst>
              <a:ext uri="{FF2B5EF4-FFF2-40B4-BE49-F238E27FC236}">
                <a16:creationId xmlns:a16="http://schemas.microsoft.com/office/drawing/2014/main" id="{99A29853-9E2B-43BB-9269-D5888871F3D0}"/>
              </a:ext>
            </a:extLst>
          </p:cNvPr>
          <p:cNvSpPr txBox="1"/>
          <p:nvPr/>
        </p:nvSpPr>
        <p:spPr>
          <a:xfrm>
            <a:off x="1219200" y="2971800"/>
            <a:ext cx="7010400" cy="2246769"/>
          </a:xfrm>
          <a:prstGeom prst="rect">
            <a:avLst/>
          </a:prstGeom>
          <a:noFill/>
        </p:spPr>
        <p:txBody>
          <a:bodyPr wrap="square" rtlCol="0">
            <a:spAutoFit/>
          </a:bodyPr>
          <a:lstStyle/>
          <a:p>
            <a:r>
              <a:rPr lang="en-US" sz="2800" dirty="0">
                <a:solidFill>
                  <a:schemeClr val="bg1"/>
                </a:solidFill>
              </a:rPr>
              <a:t>Minimal crown to start, traffic pounds down crown, Water runs down track and stands in the low area.</a:t>
            </a:r>
          </a:p>
          <a:p>
            <a:r>
              <a:rPr lang="en-US" sz="2800" dirty="0">
                <a:solidFill>
                  <a:schemeClr val="bg1"/>
                </a:solidFill>
              </a:rPr>
              <a:t>Windrow &amp; false shoulder also holding water on road.</a:t>
            </a:r>
          </a:p>
        </p:txBody>
      </p:sp>
    </p:spTree>
    <p:extLst>
      <p:ext uri="{BB962C8B-B14F-4D97-AF65-F5344CB8AC3E}">
        <p14:creationId xmlns:p14="http://schemas.microsoft.com/office/powerpoint/2010/main" val="18509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FEAE053-3D64-4BDE-AB00-65ABF06C2354}"/>
              </a:ext>
            </a:extLst>
          </p:cNvPr>
          <p:cNvPicPr>
            <a:picLocks noGrp="1" noChangeAspect="1"/>
          </p:cNvPicPr>
          <p:nvPr>
            <p:ph idx="1"/>
          </p:nvPr>
        </p:nvPicPr>
        <p:blipFill rotWithShape="1">
          <a:blip r:embed="rId2"/>
          <a:srcRect l="14946"/>
          <a:stretch/>
        </p:blipFill>
        <p:spPr>
          <a:xfrm>
            <a:off x="936159" y="274638"/>
            <a:ext cx="7467600" cy="5267890"/>
          </a:xfrm>
          <a:prstGeom prst="rect">
            <a:avLst/>
          </a:prstGeom>
        </p:spPr>
      </p:pic>
      <p:sp>
        <p:nvSpPr>
          <p:cNvPr id="3" name="Title 2">
            <a:extLst>
              <a:ext uri="{FF2B5EF4-FFF2-40B4-BE49-F238E27FC236}">
                <a16:creationId xmlns:a16="http://schemas.microsoft.com/office/drawing/2014/main" id="{7A012EFF-FD01-403C-AB96-D69B583A64D2}"/>
              </a:ext>
            </a:extLst>
          </p:cNvPr>
          <p:cNvSpPr>
            <a:spLocks noGrp="1"/>
          </p:cNvSpPr>
          <p:nvPr>
            <p:ph type="title"/>
          </p:nvPr>
        </p:nvSpPr>
        <p:spPr/>
        <p:txBody>
          <a:bodyPr/>
          <a:lstStyle/>
          <a:p>
            <a:r>
              <a:rPr lang="en-US" dirty="0"/>
              <a:t>Mudhole coming !</a:t>
            </a:r>
          </a:p>
        </p:txBody>
      </p:sp>
      <p:sp>
        <p:nvSpPr>
          <p:cNvPr id="6" name="TextBox 5">
            <a:extLst>
              <a:ext uri="{FF2B5EF4-FFF2-40B4-BE49-F238E27FC236}">
                <a16:creationId xmlns:a16="http://schemas.microsoft.com/office/drawing/2014/main" id="{32558EB0-6F60-4933-871C-234805E59EDB}"/>
              </a:ext>
            </a:extLst>
          </p:cNvPr>
          <p:cNvSpPr txBox="1"/>
          <p:nvPr/>
        </p:nvSpPr>
        <p:spPr>
          <a:xfrm>
            <a:off x="838200" y="5622502"/>
            <a:ext cx="7467600" cy="1200329"/>
          </a:xfrm>
          <a:prstGeom prst="rect">
            <a:avLst/>
          </a:prstGeom>
          <a:noFill/>
        </p:spPr>
        <p:txBody>
          <a:bodyPr wrap="square" rtlCol="0">
            <a:spAutoFit/>
          </a:bodyPr>
          <a:lstStyle/>
          <a:p>
            <a:r>
              <a:rPr lang="en-US" sz="2400" dirty="0"/>
              <a:t>Road with high shoulders, marginal surfacing and little crown.  Not a bad road in good weather, will be a mudhole in prolonged wet weather</a:t>
            </a:r>
            <a:r>
              <a:rPr lang="en-US" dirty="0"/>
              <a:t>.  </a:t>
            </a:r>
          </a:p>
        </p:txBody>
      </p:sp>
    </p:spTree>
    <p:extLst>
      <p:ext uri="{BB962C8B-B14F-4D97-AF65-F5344CB8AC3E}">
        <p14:creationId xmlns:p14="http://schemas.microsoft.com/office/powerpoint/2010/main" val="12640086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77962"/>
          </a:xfrm>
        </p:spPr>
        <p:txBody>
          <a:bodyPr>
            <a:normAutofit/>
          </a:bodyPr>
          <a:lstStyle/>
          <a:p>
            <a:pPr algn="l"/>
            <a:r>
              <a:rPr lang="en-US" sz="3200" dirty="0">
                <a:latin typeface="Arial" panose="020B0604020202020204" pitchFamily="34" charset="0"/>
                <a:cs typeface="Arial" panose="020B0604020202020204" pitchFamily="34" charset="0"/>
              </a:rPr>
              <a:t>Question: What is the cause of false shoulders?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9640" y="1586063"/>
            <a:ext cx="6781800" cy="1752600"/>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659106"/>
            <a:ext cx="6019800" cy="3198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32A05B3-8AFC-4676-B5F3-7C8F3144BE85}"/>
              </a:ext>
            </a:extLst>
          </p:cNvPr>
          <p:cNvSpPr txBox="1"/>
          <p:nvPr/>
        </p:nvSpPr>
        <p:spPr>
          <a:xfrm>
            <a:off x="1066800" y="3018219"/>
            <a:ext cx="6781800" cy="1431161"/>
          </a:xfrm>
          <a:prstGeom prst="rect">
            <a:avLst/>
          </a:prstGeom>
          <a:noFill/>
        </p:spPr>
        <p:txBody>
          <a:bodyPr wrap="square" rtlCol="0">
            <a:spAutoFit/>
          </a:bodyPr>
          <a:lstStyle/>
          <a:p>
            <a:r>
              <a:rPr lang="en-US" sz="2900" dirty="0">
                <a:solidFill>
                  <a:prstClr val="black"/>
                </a:solidFill>
                <a:latin typeface="Arial Black" panose="020B0A04020102020204" pitchFamily="34" charset="0"/>
                <a:ea typeface="+mj-ea"/>
                <a:cs typeface="Arial" panose="020B0604020202020204" pitchFamily="34" charset="0"/>
              </a:rPr>
              <a:t>Answer:  Worn blades and not blading to the edge of the </a:t>
            </a:r>
            <a:r>
              <a:rPr lang="en-US" sz="2900" dirty="0" err="1">
                <a:solidFill>
                  <a:prstClr val="black"/>
                </a:solidFill>
                <a:latin typeface="Arial Black" panose="020B0A04020102020204" pitchFamily="34" charset="0"/>
                <a:ea typeface="+mj-ea"/>
                <a:cs typeface="Arial" panose="020B0604020202020204" pitchFamily="34" charset="0"/>
              </a:rPr>
              <a:t>foreslope</a:t>
            </a:r>
            <a:endParaRPr lang="en-US" dirty="0">
              <a:latin typeface="Arial Black" panose="020B0A04020102020204" pitchFamily="34" charset="0"/>
            </a:endParaRPr>
          </a:p>
        </p:txBody>
      </p:sp>
    </p:spTree>
    <p:extLst>
      <p:ext uri="{BB962C8B-B14F-4D97-AF65-F5344CB8AC3E}">
        <p14:creationId xmlns:p14="http://schemas.microsoft.com/office/powerpoint/2010/main" val="381948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0EAB-15FB-4E40-A88D-03011C309024}"/>
              </a:ext>
            </a:extLst>
          </p:cNvPr>
          <p:cNvSpPr>
            <a:spLocks noGrp="1"/>
          </p:cNvSpPr>
          <p:nvPr>
            <p:ph type="title"/>
          </p:nvPr>
        </p:nvSpPr>
        <p:spPr/>
        <p:txBody>
          <a:bodyPr/>
          <a:lstStyle/>
          <a:p>
            <a:r>
              <a:rPr lang="en-US" dirty="0"/>
              <a:t>Crown &amp; Rotating cutting edges</a:t>
            </a:r>
          </a:p>
        </p:txBody>
      </p:sp>
      <p:sp>
        <p:nvSpPr>
          <p:cNvPr id="3" name="Content Placeholder 2">
            <a:extLst>
              <a:ext uri="{FF2B5EF4-FFF2-40B4-BE49-F238E27FC236}">
                <a16:creationId xmlns:a16="http://schemas.microsoft.com/office/drawing/2014/main" id="{8EA835A8-7975-40FC-B73D-8003B346A05C}"/>
              </a:ext>
            </a:extLst>
          </p:cNvPr>
          <p:cNvSpPr>
            <a:spLocks noGrp="1"/>
          </p:cNvSpPr>
          <p:nvPr>
            <p:ph idx="1"/>
          </p:nvPr>
        </p:nvSpPr>
        <p:spPr/>
        <p:txBody>
          <a:bodyPr>
            <a:normAutofit lnSpcReduction="10000"/>
          </a:bodyPr>
          <a:lstStyle/>
          <a:p>
            <a:r>
              <a:rPr lang="en-US" dirty="0"/>
              <a:t>Proper crown cannot be attained with worn cutting edges.</a:t>
            </a:r>
          </a:p>
          <a:p>
            <a:r>
              <a:rPr lang="en-US" dirty="0"/>
              <a:t>Every agency should have a policy on rotating cutting edges when worn say ¾”</a:t>
            </a:r>
          </a:p>
          <a:p>
            <a:r>
              <a:rPr lang="en-US" dirty="0"/>
              <a:t>You can rotate the blade from under the grader or use a blade changing tool like </a:t>
            </a:r>
            <a:r>
              <a:rPr lang="en-US" dirty="0" err="1"/>
              <a:t>Leachrod</a:t>
            </a:r>
            <a:r>
              <a:rPr lang="en-US" dirty="0"/>
              <a:t>.</a:t>
            </a:r>
          </a:p>
          <a:p>
            <a:r>
              <a:rPr lang="en-US" dirty="0"/>
              <a:t>Saves money too as all the cutting edge wears.</a:t>
            </a:r>
          </a:p>
          <a:p>
            <a:r>
              <a:rPr lang="en-US" dirty="0"/>
              <a:t>Consider carbide cutting edges.</a:t>
            </a:r>
          </a:p>
        </p:txBody>
      </p:sp>
    </p:spTree>
    <p:extLst>
      <p:ext uri="{BB962C8B-B14F-4D97-AF65-F5344CB8AC3E}">
        <p14:creationId xmlns:p14="http://schemas.microsoft.com/office/powerpoint/2010/main" val="18884758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4E1D7-995B-49F8-96F7-ED4870EAAB22}"/>
              </a:ext>
            </a:extLst>
          </p:cNvPr>
          <p:cNvSpPr>
            <a:spLocks noGrp="1"/>
          </p:cNvSpPr>
          <p:nvPr>
            <p:ph type="title"/>
          </p:nvPr>
        </p:nvSpPr>
        <p:spPr/>
        <p:txBody>
          <a:bodyPr/>
          <a:lstStyle/>
          <a:p>
            <a:r>
              <a:rPr lang="en-US" dirty="0" err="1"/>
              <a:t>Leachrod</a:t>
            </a:r>
            <a:endParaRPr lang="en-US" dirty="0"/>
          </a:p>
        </p:txBody>
      </p:sp>
      <p:pic>
        <p:nvPicPr>
          <p:cNvPr id="4" name="Content Placeholder 3">
            <a:extLst>
              <a:ext uri="{FF2B5EF4-FFF2-40B4-BE49-F238E27FC236}">
                <a16:creationId xmlns:a16="http://schemas.microsoft.com/office/drawing/2014/main" id="{D7CDE5FB-4481-4923-9F24-22B1FA0BC95B}"/>
              </a:ext>
            </a:extLst>
          </p:cNvPr>
          <p:cNvPicPr>
            <a:picLocks noGrp="1" noChangeAspect="1"/>
          </p:cNvPicPr>
          <p:nvPr>
            <p:ph idx="1"/>
          </p:nvPr>
        </p:nvPicPr>
        <p:blipFill>
          <a:blip r:embed="rId2"/>
          <a:stretch>
            <a:fillRect/>
          </a:stretch>
        </p:blipFill>
        <p:spPr>
          <a:xfrm>
            <a:off x="457200" y="2129990"/>
            <a:ext cx="8229600" cy="3466382"/>
          </a:xfrm>
          <a:prstGeom prst="rect">
            <a:avLst/>
          </a:prstGeom>
        </p:spPr>
      </p:pic>
    </p:spTree>
    <p:extLst>
      <p:ext uri="{BB962C8B-B14F-4D97-AF65-F5344CB8AC3E}">
        <p14:creationId xmlns:p14="http://schemas.microsoft.com/office/powerpoint/2010/main" val="487314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High shoulder caused by worn blades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371600"/>
            <a:ext cx="6751108" cy="5063331"/>
          </a:xfrm>
        </p:spPr>
      </p:pic>
    </p:spTree>
    <p:extLst>
      <p:ext uri="{BB962C8B-B14F-4D97-AF65-F5344CB8AC3E}">
        <p14:creationId xmlns:p14="http://schemas.microsoft.com/office/powerpoint/2010/main" val="3464942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5F62-6907-4F8C-B328-83CD14C63EB0}"/>
              </a:ext>
            </a:extLst>
          </p:cNvPr>
          <p:cNvSpPr>
            <a:spLocks noGrp="1"/>
          </p:cNvSpPr>
          <p:nvPr>
            <p:ph type="title"/>
          </p:nvPr>
        </p:nvSpPr>
        <p:spPr/>
        <p:txBody>
          <a:bodyPr>
            <a:normAutofit/>
          </a:bodyPr>
          <a:lstStyle/>
          <a:p>
            <a:r>
              <a:rPr lang="en-US" dirty="0"/>
              <a:t>Proper Crown Summary </a:t>
            </a:r>
          </a:p>
        </p:txBody>
      </p:sp>
      <p:sp>
        <p:nvSpPr>
          <p:cNvPr id="3" name="Content Placeholder 2">
            <a:extLst>
              <a:ext uri="{FF2B5EF4-FFF2-40B4-BE49-F238E27FC236}">
                <a16:creationId xmlns:a16="http://schemas.microsoft.com/office/drawing/2014/main" id="{88A8B7BE-B59A-443B-989A-6236D8C1BDCF}"/>
              </a:ext>
            </a:extLst>
          </p:cNvPr>
          <p:cNvSpPr>
            <a:spLocks noGrp="1"/>
          </p:cNvSpPr>
          <p:nvPr>
            <p:ph idx="1"/>
          </p:nvPr>
        </p:nvSpPr>
        <p:spPr/>
        <p:txBody>
          <a:bodyPr/>
          <a:lstStyle/>
          <a:p>
            <a:pPr marL="0" indent="0">
              <a:buNone/>
            </a:pPr>
            <a:r>
              <a:rPr lang="en-US" dirty="0"/>
              <a:t>Establish crown tolerance for your agency</a:t>
            </a:r>
          </a:p>
          <a:p>
            <a:pPr marL="0" indent="0">
              <a:buNone/>
            </a:pPr>
            <a:r>
              <a:rPr lang="en-US" dirty="0" err="1"/>
              <a:t>Slopemeters</a:t>
            </a:r>
            <a:r>
              <a:rPr lang="en-US" dirty="0"/>
              <a:t> in graders</a:t>
            </a:r>
          </a:p>
          <a:p>
            <a:pPr marL="0" indent="0">
              <a:buNone/>
            </a:pPr>
            <a:r>
              <a:rPr lang="en-US" dirty="0"/>
              <a:t>Check crown on road with each operator once a year.</a:t>
            </a:r>
          </a:p>
          <a:p>
            <a:pPr marL="0" indent="0">
              <a:buNone/>
            </a:pPr>
            <a:r>
              <a:rPr lang="en-US" dirty="0"/>
              <a:t>Check crown in washboard and rutting areas.</a:t>
            </a:r>
          </a:p>
          <a:p>
            <a:pPr marL="0" indent="0">
              <a:buNone/>
            </a:pPr>
            <a:r>
              <a:rPr lang="en-US" dirty="0"/>
              <a:t>Rotate cutting edges or use carbide embedded blades.</a:t>
            </a:r>
          </a:p>
        </p:txBody>
      </p:sp>
    </p:spTree>
    <p:extLst>
      <p:ext uri="{BB962C8B-B14F-4D97-AF65-F5344CB8AC3E}">
        <p14:creationId xmlns:p14="http://schemas.microsoft.com/office/powerpoint/2010/main" val="1266924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Budgets</a:t>
            </a:r>
          </a:p>
        </p:txBody>
      </p:sp>
      <p:sp>
        <p:nvSpPr>
          <p:cNvPr id="3" name="Content Placeholder 2"/>
          <p:cNvSpPr>
            <a:spLocks noGrp="1"/>
          </p:cNvSpPr>
          <p:nvPr>
            <p:ph sz="quarter" idx="1"/>
          </p:nvPr>
        </p:nvSpPr>
        <p:spPr/>
        <p:txBody>
          <a:bodyPr/>
          <a:lstStyle/>
          <a:p>
            <a:pPr marL="0" indent="0">
              <a:buNone/>
            </a:pPr>
            <a:r>
              <a:rPr lang="en-US" sz="3200" dirty="0"/>
              <a:t>Townships are not going out of the road business, don’t be short sighted. </a:t>
            </a:r>
          </a:p>
          <a:p>
            <a:pPr marL="0" indent="0">
              <a:buNone/>
            </a:pPr>
            <a:r>
              <a:rPr lang="en-US" sz="3200" dirty="0"/>
              <a:t>Budget enough to:</a:t>
            </a:r>
          </a:p>
          <a:p>
            <a:r>
              <a:rPr lang="en-US" sz="3200" dirty="0"/>
              <a:t>Maintain roads reasonably safe for use by motorists</a:t>
            </a:r>
          </a:p>
          <a:p>
            <a:r>
              <a:rPr lang="en-US" sz="3200" dirty="0"/>
              <a:t>Keep signs in good condition</a:t>
            </a:r>
          </a:p>
          <a:p>
            <a:r>
              <a:rPr lang="en-US" sz="3200" dirty="0"/>
              <a:t>Include some training</a:t>
            </a:r>
          </a:p>
          <a:p>
            <a:endParaRPr lang="en-US" dirty="0"/>
          </a:p>
        </p:txBody>
      </p:sp>
    </p:spTree>
    <p:extLst>
      <p:ext uri="{BB962C8B-B14F-4D97-AF65-F5344CB8AC3E}">
        <p14:creationId xmlns:p14="http://schemas.microsoft.com/office/powerpoint/2010/main" val="3525758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148F-0E05-4448-A168-2BF009CE4D48}"/>
              </a:ext>
            </a:extLst>
          </p:cNvPr>
          <p:cNvSpPr>
            <a:spLocks noGrp="1"/>
          </p:cNvSpPr>
          <p:nvPr>
            <p:ph type="title"/>
          </p:nvPr>
        </p:nvSpPr>
        <p:spPr/>
        <p:txBody>
          <a:bodyPr>
            <a:normAutofit/>
          </a:bodyPr>
          <a:lstStyle/>
          <a:p>
            <a:r>
              <a:rPr lang="en-US" sz="2800" dirty="0"/>
              <a:t>Question :  What is the speed limit on a gravel road?</a:t>
            </a:r>
          </a:p>
        </p:txBody>
      </p:sp>
      <p:sp>
        <p:nvSpPr>
          <p:cNvPr id="3" name="Subtitle 2">
            <a:extLst>
              <a:ext uri="{FF2B5EF4-FFF2-40B4-BE49-F238E27FC236}">
                <a16:creationId xmlns:a16="http://schemas.microsoft.com/office/drawing/2014/main" id="{D9DF3086-64D1-4138-98AC-DBDF136E64F2}"/>
              </a:ext>
            </a:extLst>
          </p:cNvPr>
          <p:cNvSpPr>
            <a:spLocks noGrp="1"/>
          </p:cNvSpPr>
          <p:nvPr>
            <p:ph sz="quarter" idx="1"/>
          </p:nvPr>
        </p:nvSpPr>
        <p:spPr/>
        <p:txBody>
          <a:bodyPr>
            <a:normAutofit fontScale="92500" lnSpcReduction="20000"/>
          </a:bodyPr>
          <a:lstStyle/>
          <a:p>
            <a:pPr marL="0" indent="0">
              <a:buNone/>
            </a:pPr>
            <a:r>
              <a:rPr lang="en-US" dirty="0"/>
              <a:t>Answer:  55 MPH unless otherwise posted.  </a:t>
            </a:r>
          </a:p>
          <a:p>
            <a:pPr marL="0" indent="0">
              <a:buNone/>
            </a:pPr>
            <a:endParaRPr lang="en-US" dirty="0"/>
          </a:p>
          <a:p>
            <a:pPr marL="0" indent="0">
              <a:buNone/>
            </a:pPr>
            <a:r>
              <a:rPr lang="en-US" dirty="0"/>
              <a:t>8-1558. Maximum speed limits. </a:t>
            </a:r>
          </a:p>
          <a:p>
            <a:pPr marL="0" indent="0">
              <a:buNone/>
            </a:pPr>
            <a:r>
              <a:rPr lang="en-US" dirty="0"/>
              <a:t>(3) on any county or township highway, 55 miles per hour</a:t>
            </a:r>
          </a:p>
          <a:p>
            <a:pPr marL="0" indent="0">
              <a:buNone/>
            </a:pPr>
            <a:endParaRPr lang="en-US" dirty="0"/>
          </a:p>
          <a:p>
            <a:pPr marL="0" indent="0">
              <a:buNone/>
            </a:pPr>
            <a:r>
              <a:rPr lang="en-US" dirty="0"/>
              <a:t> 8-1557. Basic rule governing speed of vehicles. No person shall drive a vehicle at a speed greater than is reasonable and prudent under the conditions and having regard to the actual hazards then existing. Consistent with the foregoing, every person shall drive at a safe and appropriate speed when approaching and crossing an intersection or railroad grade crossing, when approaching and going around a curve, when approaching a hill crest, when traveling upon any narrow or winding roadway, and when special hazards exist with respect to pedestrians or other traffic or by reason of weather or highway conditions.</a:t>
            </a:r>
          </a:p>
        </p:txBody>
      </p:sp>
    </p:spTree>
    <p:extLst>
      <p:ext uri="{BB962C8B-B14F-4D97-AF65-F5344CB8AC3E}">
        <p14:creationId xmlns:p14="http://schemas.microsoft.com/office/powerpoint/2010/main" val="252149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a:spcBef>
                <a:spcPct val="50000"/>
              </a:spcBef>
            </a:pPr>
            <a:br>
              <a:rPr lang="en-US" altLang="en-US" sz="2400" dirty="0"/>
            </a:br>
            <a:br>
              <a:rPr lang="en-US" altLang="en-US" sz="2400" dirty="0"/>
            </a:br>
            <a:br>
              <a:rPr lang="en-US" altLang="en-US" sz="2400" dirty="0">
                <a:latin typeface="Arial" charset="0"/>
                <a:cs typeface="Arial" charset="0"/>
              </a:rPr>
            </a:br>
            <a:br>
              <a:rPr lang="en-US" altLang="en-US" sz="2400" dirty="0">
                <a:latin typeface="Arial" charset="0"/>
                <a:cs typeface="Arial" charset="0"/>
              </a:rPr>
            </a:br>
            <a:br>
              <a:rPr lang="en-US" altLang="en-US" sz="2400" dirty="0">
                <a:latin typeface="Arial" charset="0"/>
                <a:cs typeface="Arial" charset="0"/>
              </a:rPr>
            </a:br>
            <a:r>
              <a:rPr lang="en-US" altLang="en-US" sz="3100" dirty="0">
                <a:latin typeface="Arial" charset="0"/>
                <a:cs typeface="Arial" charset="0"/>
              </a:rPr>
              <a:t>Question:  What is the legal standard for signs on township roads?</a:t>
            </a:r>
          </a:p>
        </p:txBody>
      </p:sp>
      <p:sp>
        <p:nvSpPr>
          <p:cNvPr id="2" name="Content Placeholder 1">
            <a:extLst>
              <a:ext uri="{FF2B5EF4-FFF2-40B4-BE49-F238E27FC236}">
                <a16:creationId xmlns:a16="http://schemas.microsoft.com/office/drawing/2014/main" id="{7BE11344-E2F0-4786-87EF-4B13DAAA9683}"/>
              </a:ext>
            </a:extLst>
          </p:cNvPr>
          <p:cNvSpPr>
            <a:spLocks noGrp="1"/>
          </p:cNvSpPr>
          <p:nvPr>
            <p:ph sz="quarter" idx="1"/>
          </p:nvPr>
        </p:nvSpPr>
        <p:spPr/>
        <p:txBody>
          <a:bodyPr/>
          <a:lstStyle/>
          <a:p>
            <a:pPr marL="0" indent="0">
              <a:buNone/>
            </a:pPr>
            <a:r>
              <a:rPr lang="en-US" altLang="en-US" sz="2200" dirty="0">
                <a:latin typeface="Arial" charset="0"/>
                <a:ea typeface="+mj-ea"/>
                <a:cs typeface="Arial" charset="0"/>
              </a:rPr>
              <a:t>Answer:</a:t>
            </a:r>
          </a:p>
          <a:p>
            <a:pPr marL="0" indent="0">
              <a:buNone/>
            </a:pPr>
            <a:r>
              <a:rPr lang="en-US" altLang="en-US" sz="2200" dirty="0">
                <a:latin typeface="Arial" charset="0"/>
                <a:ea typeface="+mj-ea"/>
                <a:cs typeface="Arial" charset="0"/>
              </a:rPr>
              <a:t>2009 MUTCD was </a:t>
            </a:r>
            <a:br>
              <a:rPr lang="en-US" sz="2200" dirty="0">
                <a:latin typeface="Arial" charset="0"/>
                <a:ea typeface="+mj-ea"/>
                <a:cs typeface="Arial" charset="0"/>
              </a:rPr>
            </a:br>
            <a:r>
              <a:rPr lang="en-US" sz="2200" dirty="0">
                <a:latin typeface="Arial" charset="0"/>
                <a:ea typeface="+mj-ea"/>
                <a:cs typeface="Arial" charset="0"/>
              </a:rPr>
              <a:t>adopted by the Kansas Secretary of Transportation in December 2011.</a:t>
            </a:r>
            <a:br>
              <a:rPr lang="en-US" sz="2200" dirty="0">
                <a:latin typeface="Arial" charset="0"/>
                <a:ea typeface="+mj-ea"/>
                <a:cs typeface="Arial" charset="0"/>
              </a:rPr>
            </a:br>
            <a:br>
              <a:rPr lang="en-US" sz="2200" dirty="0">
                <a:latin typeface="Arial" charset="0"/>
                <a:ea typeface="+mj-ea"/>
                <a:cs typeface="Arial" charset="0"/>
              </a:rPr>
            </a:br>
            <a:r>
              <a:rPr lang="en-US" sz="2200" dirty="0">
                <a:latin typeface="Arial" charset="0"/>
                <a:ea typeface="+mj-ea"/>
                <a:cs typeface="Arial" charset="0"/>
              </a:rPr>
              <a:t>Applies to all public roads.</a:t>
            </a:r>
            <a:br>
              <a:rPr lang="en-US" sz="2200" dirty="0">
                <a:latin typeface="Arial" charset="0"/>
                <a:ea typeface="+mj-ea"/>
                <a:cs typeface="Arial" charset="0"/>
              </a:rPr>
            </a:br>
            <a:br>
              <a:rPr lang="en-US" sz="2200" dirty="0">
                <a:latin typeface="Arial" charset="0"/>
                <a:ea typeface="+mj-ea"/>
                <a:cs typeface="Arial" charset="0"/>
              </a:rPr>
            </a:br>
            <a:r>
              <a:rPr lang="en-US" sz="2200" dirty="0">
                <a:latin typeface="Arial" charset="0"/>
                <a:ea typeface="+mj-ea"/>
                <a:cs typeface="Arial" charset="0"/>
              </a:rPr>
              <a:t>Yes, that means township roads!</a:t>
            </a:r>
            <a:endParaRPr lang="en-US" dirty="0"/>
          </a:p>
        </p:txBody>
      </p:sp>
      <p:sp>
        <p:nvSpPr>
          <p:cNvPr id="3" name="Content Placeholder 2">
            <a:extLst>
              <a:ext uri="{FF2B5EF4-FFF2-40B4-BE49-F238E27FC236}">
                <a16:creationId xmlns:a16="http://schemas.microsoft.com/office/drawing/2014/main" id="{82BE47C4-10C6-4F2E-A05D-EFF815B6A6C7}"/>
              </a:ext>
            </a:extLst>
          </p:cNvPr>
          <p:cNvSpPr>
            <a:spLocks noGrp="1"/>
          </p:cNvSpPr>
          <p:nvPr>
            <p:ph sz="quarter" idx="2"/>
          </p:nvPr>
        </p:nvSpPr>
        <p:spPr/>
        <p:txBody>
          <a:bodyPr/>
          <a:lstStyle/>
          <a:p>
            <a:endParaRPr lang="en-US"/>
          </a:p>
        </p:txBody>
      </p:sp>
      <p:pic>
        <p:nvPicPr>
          <p:cNvPr id="3277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7454" y="1676400"/>
            <a:ext cx="3631136" cy="429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4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a:bodyPr>
          <a:lstStyle/>
          <a:p>
            <a:r>
              <a:rPr lang="en-US" sz="2800" b="1" dirty="0"/>
              <a:t>Question:  Who enforces signing standards in the MUTCD?</a:t>
            </a:r>
          </a:p>
        </p:txBody>
      </p:sp>
      <p:sp>
        <p:nvSpPr>
          <p:cNvPr id="122883" name="Content Placeholder 2"/>
          <p:cNvSpPr>
            <a:spLocks noGrp="1"/>
          </p:cNvSpPr>
          <p:nvPr>
            <p:ph idx="1"/>
          </p:nvPr>
        </p:nvSpPr>
        <p:spPr>
          <a:xfrm>
            <a:off x="457200" y="1600200"/>
            <a:ext cx="8229600" cy="4556125"/>
          </a:xfrm>
        </p:spPr>
        <p:txBody>
          <a:bodyPr>
            <a:normAutofit/>
          </a:bodyPr>
          <a:lstStyle/>
          <a:p>
            <a:pPr marL="0" indent="0">
              <a:buNone/>
            </a:pPr>
            <a:r>
              <a:rPr lang="en-US" dirty="0"/>
              <a:t>Answer:  Ambulance Chasers </a:t>
            </a:r>
          </a:p>
          <a:p>
            <a:r>
              <a:rPr lang="en-US" dirty="0"/>
              <a:t>Enforcement of signing standards is based on tort liability.  If signs are not right and someone gets hurt the possibility of losing in court is very high.</a:t>
            </a:r>
          </a:p>
        </p:txBody>
      </p:sp>
    </p:spTree>
    <p:extLst>
      <p:ext uri="{BB962C8B-B14F-4D97-AF65-F5344CB8AC3E}">
        <p14:creationId xmlns:p14="http://schemas.microsoft.com/office/powerpoint/2010/main" val="4109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3"/>
          <p:cNvSpPr>
            <a:spLocks noGrp="1" noChangeArrowheads="1"/>
          </p:cNvSpPr>
          <p:nvPr>
            <p:ph type="subTitle" idx="4294967295"/>
          </p:nvPr>
        </p:nvSpPr>
        <p:spPr>
          <a:xfrm>
            <a:off x="4724400" y="1905000"/>
            <a:ext cx="4191000" cy="4312920"/>
          </a:xfrm>
        </p:spPr>
        <p:txBody>
          <a:bodyPr>
            <a:normAutofit/>
          </a:bodyPr>
          <a:lstStyle/>
          <a:p>
            <a:pPr marL="0" indent="0">
              <a:buNone/>
            </a:pPr>
            <a:r>
              <a:rPr lang="en-US" altLang="en-US" sz="2400" dirty="0"/>
              <a:t>YES</a:t>
            </a:r>
          </a:p>
          <a:p>
            <a:pPr marL="0" indent="0">
              <a:buNone/>
            </a:pPr>
            <a:r>
              <a:rPr lang="en-US" altLang="en-US" sz="2400" dirty="0"/>
              <a:t>Applies only to rural roads with less than 400 vehicles per day. Should be fully compatible with the MUTCD.  Can obtain a copy from Kansas LTAP</a:t>
            </a:r>
          </a:p>
          <a:p>
            <a:pPr marL="0" indent="0" eaLnBrk="1" hangingPunct="1">
              <a:buFont typeface="Wingdings" pitchFamily="2" charset="2"/>
              <a:buNone/>
            </a:pPr>
            <a:endParaRPr lang="en-US" altLang="en-US" sz="2400" dirty="0"/>
          </a:p>
          <a:p>
            <a:pPr marL="0" indent="0" eaLnBrk="1" hangingPunct="1">
              <a:buFont typeface="Wingdings" pitchFamily="2" charset="2"/>
              <a:buNone/>
            </a:pPr>
            <a:endParaRPr lang="en-US" altLang="en-US" sz="2400" dirty="0"/>
          </a:p>
          <a:p>
            <a:pPr marL="0" indent="0" eaLnBrk="1" hangingPunct="1">
              <a:buFont typeface="Wingdings" pitchFamily="2" charset="2"/>
              <a:buNone/>
            </a:pPr>
            <a:endParaRPr lang="en-US" altLang="en-US" sz="1800" dirty="0">
              <a:latin typeface="Arial Black" pitchFamily="34" charset="0"/>
              <a:cs typeface="Times New Roman" pitchFamily="18" charset="0"/>
            </a:endParaRPr>
          </a:p>
          <a:p>
            <a:pPr marL="0" indent="0" eaLnBrk="1" hangingPunct="1">
              <a:buFont typeface="Wingdings" pitchFamily="2" charset="2"/>
              <a:buNone/>
            </a:pPr>
            <a:endParaRPr lang="en-US" altLang="en-US" sz="2400" dirty="0">
              <a:latin typeface="Arial Black" pitchFamily="34" charset="0"/>
            </a:endParaRPr>
          </a:p>
        </p:txBody>
      </p:sp>
      <p:sp>
        <p:nvSpPr>
          <p:cNvPr id="2" name="TextBox 1"/>
          <p:cNvSpPr txBox="1"/>
          <p:nvPr/>
        </p:nvSpPr>
        <p:spPr>
          <a:xfrm>
            <a:off x="990600" y="381000"/>
            <a:ext cx="777240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charset="0"/>
                <a:ea typeface="+mn-ea"/>
                <a:cs typeface="+mn-cs"/>
              </a:rPr>
              <a:t>Question:  Is there a signing guide for low volume roads?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 y="1676400"/>
            <a:ext cx="3827317" cy="4952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724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6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6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38"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69888" y="0"/>
            <a:ext cx="8774112" cy="1131888"/>
          </a:xfrm>
        </p:spPr>
        <p:txBody>
          <a:bodyPr>
            <a:normAutofit/>
          </a:bodyPr>
          <a:lstStyle/>
          <a:p>
            <a:pPr eaLnBrk="1" hangingPunct="1"/>
            <a:r>
              <a:rPr lang="en-US" altLang="en-US" sz="2800" dirty="0"/>
              <a:t>Question:  What safety apparel is grader operator required to wear when outside the cab?</a:t>
            </a:r>
          </a:p>
        </p:txBody>
      </p:sp>
      <p:pic>
        <p:nvPicPr>
          <p:cNvPr id="68611" name="Picture 3" descr="public safety hi-vis v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506538"/>
            <a:ext cx="2919412"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4"/>
          <p:cNvSpPr txBox="1">
            <a:spLocks noChangeArrowheads="1"/>
          </p:cNvSpPr>
          <p:nvPr/>
        </p:nvSpPr>
        <p:spPr bwMode="auto">
          <a:xfrm>
            <a:off x="3667125" y="1534667"/>
            <a:ext cx="54768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660066"/>
                </a:solidFill>
                <a:effectLst/>
                <a:uLnTx/>
                <a:uFillTx/>
                <a:latin typeface="Arial" pitchFamily="34" charset="0"/>
                <a:ea typeface="+mn-ea"/>
                <a:cs typeface="Arial" pitchFamily="34" charset="0"/>
              </a:rPr>
              <a:t>MUTCD requires all workers within the public right of way to wear safety apparel.</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660066"/>
                </a:solidFill>
                <a:effectLst/>
                <a:uLnTx/>
                <a:uFillTx/>
                <a:latin typeface="Arial" pitchFamily="34" charset="0"/>
                <a:ea typeface="+mn-ea"/>
                <a:cs typeface="Arial" pitchFamily="34" charset="0"/>
              </a:rPr>
              <a:t>Applies to all roads</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660066"/>
                </a:solidFill>
                <a:effectLst/>
                <a:uLnTx/>
                <a:uFillTx/>
                <a:latin typeface="Arial" pitchFamily="34" charset="0"/>
                <a:ea typeface="+mn-ea"/>
                <a:cs typeface="Arial" pitchFamily="34" charset="0"/>
              </a:rPr>
              <a:t>Daytime:  ANSI Class 2</a:t>
            </a:r>
          </a:p>
          <a:p>
            <a:pPr marL="342900" marR="0" lvl="0" indent="-342900" algn="l" defTabSz="914400" rtl="0" eaLnBrk="1" fontAlgn="base" latinLnBrk="0" hangingPunct="1">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dirty="0">
                <a:ln>
                  <a:noFill/>
                </a:ln>
                <a:solidFill>
                  <a:srgbClr val="660066"/>
                </a:solidFill>
                <a:effectLst/>
                <a:uLnTx/>
                <a:uFillTx/>
                <a:latin typeface="Arial" pitchFamily="34" charset="0"/>
                <a:ea typeface="+mn-ea"/>
                <a:cs typeface="Arial" pitchFamily="34" charset="0"/>
              </a:rPr>
              <a:t>Nighttime:  ANSI Class 3 (sleeves) </a:t>
            </a:r>
          </a:p>
        </p:txBody>
      </p:sp>
    </p:spTree>
    <p:extLst>
      <p:ext uri="{BB962C8B-B14F-4D97-AF65-F5344CB8AC3E}">
        <p14:creationId xmlns:p14="http://schemas.microsoft.com/office/powerpoint/2010/main" val="289346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6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6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r>
              <a:rPr lang="en-US" sz="2800" dirty="0">
                <a:solidFill>
                  <a:schemeClr val="tx1"/>
                </a:solidFill>
              </a:rPr>
              <a:t>Question: What type of signs on township roads must be authorized by county commission?</a:t>
            </a:r>
            <a:br>
              <a:rPr lang="en-US" dirty="0"/>
            </a:br>
            <a:endParaRPr lang="en-US" dirty="0"/>
          </a:p>
        </p:txBody>
      </p:sp>
      <p:sp>
        <p:nvSpPr>
          <p:cNvPr id="33795" name="Rectangle 3"/>
          <p:cNvSpPr>
            <a:spLocks noGrp="1" noChangeArrowheads="1"/>
          </p:cNvSpPr>
          <p:nvPr>
            <p:ph type="body" sz="half" idx="1"/>
          </p:nvPr>
        </p:nvSpPr>
        <p:spPr>
          <a:xfrm>
            <a:off x="406400" y="1447800"/>
            <a:ext cx="8178800" cy="4191000"/>
          </a:xfrm>
        </p:spPr>
        <p:txBody>
          <a:bodyPr>
            <a:normAutofit/>
          </a:bodyPr>
          <a:lstStyle/>
          <a:p>
            <a:pPr marL="0" lvl="2" indent="0">
              <a:lnSpc>
                <a:spcPct val="120000"/>
              </a:lnSpc>
              <a:spcBef>
                <a:spcPts val="0"/>
              </a:spcBef>
              <a:buFont typeface="Wingdings" pitchFamily="2" charset="2"/>
              <a:buNone/>
            </a:pPr>
            <a:r>
              <a:rPr lang="en-US" sz="2800" dirty="0"/>
              <a:t>Regulatory Signs</a:t>
            </a:r>
          </a:p>
          <a:p>
            <a:pPr marL="274320" lvl="4" indent="0">
              <a:lnSpc>
                <a:spcPct val="120000"/>
              </a:lnSpc>
              <a:spcBef>
                <a:spcPts val="0"/>
              </a:spcBef>
            </a:pPr>
            <a:r>
              <a:rPr lang="en-US" sz="2600" dirty="0"/>
              <a:t>Colored white, red, or black </a:t>
            </a:r>
          </a:p>
          <a:p>
            <a:pPr marL="274320" lvl="4" indent="0">
              <a:lnSpc>
                <a:spcPct val="120000"/>
              </a:lnSpc>
              <a:spcBef>
                <a:spcPts val="0"/>
              </a:spcBef>
            </a:pPr>
            <a:r>
              <a:rPr lang="en-US" sz="2600" dirty="0"/>
              <a:t>Advise of a legal requirement</a:t>
            </a:r>
          </a:p>
          <a:p>
            <a:pPr marL="274320" lvl="4" indent="0">
              <a:lnSpc>
                <a:spcPct val="120000"/>
              </a:lnSpc>
              <a:spcBef>
                <a:spcPts val="0"/>
              </a:spcBef>
            </a:pPr>
            <a:r>
              <a:rPr lang="en-US" sz="2600" dirty="0"/>
              <a:t>Requires a Resolution</a:t>
            </a:r>
          </a:p>
          <a:p>
            <a:pPr marL="274320" lvl="4" indent="0">
              <a:lnSpc>
                <a:spcPct val="120000"/>
              </a:lnSpc>
              <a:spcBef>
                <a:spcPts val="0"/>
              </a:spcBef>
            </a:pPr>
            <a:endParaRPr lang="en-US" sz="2600" dirty="0"/>
          </a:p>
          <a:p>
            <a:pPr marL="0" lvl="2" indent="0">
              <a:spcBef>
                <a:spcPts val="0"/>
              </a:spcBef>
              <a:buNone/>
            </a:pPr>
            <a:endParaRPr lang="en-US" sz="2800" dirty="0"/>
          </a:p>
          <a:p>
            <a:pPr marL="0" lvl="2" indent="0">
              <a:spcBef>
                <a:spcPts val="0"/>
              </a:spcBef>
              <a:buNone/>
            </a:pPr>
            <a:endParaRPr lang="en-US" sz="2800" dirty="0"/>
          </a:p>
        </p:txBody>
      </p:sp>
      <p:grpSp>
        <p:nvGrpSpPr>
          <p:cNvPr id="33796" name="Group 4"/>
          <p:cNvGrpSpPr>
            <a:grpSpLocks/>
          </p:cNvGrpSpPr>
          <p:nvPr/>
        </p:nvGrpSpPr>
        <p:grpSpPr bwMode="auto">
          <a:xfrm>
            <a:off x="5534025" y="1701165"/>
            <a:ext cx="2781300" cy="1781175"/>
            <a:chOff x="2976" y="2976"/>
            <a:chExt cx="1752" cy="1122"/>
          </a:xfrm>
        </p:grpSpPr>
        <p:pic>
          <p:nvPicPr>
            <p:cNvPr id="337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2976"/>
              <a:ext cx="744" cy="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38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 y="2976"/>
              <a:ext cx="88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spTree>
    <p:extLst>
      <p:ext uri="{BB962C8B-B14F-4D97-AF65-F5344CB8AC3E}">
        <p14:creationId xmlns:p14="http://schemas.microsoft.com/office/powerpoint/2010/main" val="16336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79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5BBF-ABD3-4FC7-B96F-B532BBB8D224}"/>
              </a:ext>
            </a:extLst>
          </p:cNvPr>
          <p:cNvSpPr>
            <a:spLocks noGrp="1"/>
          </p:cNvSpPr>
          <p:nvPr>
            <p:ph type="title"/>
          </p:nvPr>
        </p:nvSpPr>
        <p:spPr/>
        <p:txBody>
          <a:bodyPr/>
          <a:lstStyle/>
          <a:p>
            <a:r>
              <a:rPr lang="en-US" dirty="0"/>
              <a:t>Regulatory Signs on TWP Roads</a:t>
            </a:r>
          </a:p>
        </p:txBody>
      </p:sp>
      <p:sp>
        <p:nvSpPr>
          <p:cNvPr id="3" name="Content Placeholder 2">
            <a:extLst>
              <a:ext uri="{FF2B5EF4-FFF2-40B4-BE49-F238E27FC236}">
                <a16:creationId xmlns:a16="http://schemas.microsoft.com/office/drawing/2014/main" id="{9B15C826-54FF-4BC3-9001-7ECE2654735C}"/>
              </a:ext>
            </a:extLst>
          </p:cNvPr>
          <p:cNvSpPr>
            <a:spLocks noGrp="1"/>
          </p:cNvSpPr>
          <p:nvPr>
            <p:ph sz="quarter" idx="1"/>
          </p:nvPr>
        </p:nvSpPr>
        <p:spPr/>
        <p:txBody>
          <a:bodyPr/>
          <a:lstStyle/>
          <a:p>
            <a:pPr marL="0" indent="0">
              <a:buNone/>
            </a:pPr>
            <a:r>
              <a:rPr lang="en-US" dirty="0"/>
              <a:t>Regulatory Signs:  STOP,  YIELD, Speed Limits, No Parking</a:t>
            </a:r>
          </a:p>
          <a:p>
            <a:pPr marL="0" indent="0">
              <a:buNone/>
            </a:pPr>
            <a:endParaRPr lang="en-US" dirty="0"/>
          </a:p>
          <a:p>
            <a:pPr marL="0" indent="0">
              <a:buNone/>
            </a:pPr>
            <a:r>
              <a:rPr lang="en-US" dirty="0"/>
              <a:t>Regulatory Signs have to be authorized by county commission resolution.</a:t>
            </a:r>
          </a:p>
          <a:p>
            <a:pPr marL="0" indent="0">
              <a:buNone/>
            </a:pPr>
            <a:endParaRPr lang="en-US" dirty="0"/>
          </a:p>
          <a:p>
            <a:pPr marL="0" indent="0">
              <a:buNone/>
            </a:pPr>
            <a:r>
              <a:rPr lang="en-US" dirty="0"/>
              <a:t>So if you believe a regulatory sign is needed contact the public works department.</a:t>
            </a:r>
          </a:p>
          <a:p>
            <a:pPr marL="0" indent="0">
              <a:buNone/>
            </a:pPr>
            <a:r>
              <a:rPr lang="en-US" dirty="0"/>
              <a:t>If the township installed a regulatory sign without county approval-contact public works department.</a:t>
            </a:r>
          </a:p>
          <a:p>
            <a:pPr marL="0" indent="0">
              <a:buNone/>
            </a:pPr>
            <a:r>
              <a:rPr lang="en-US" dirty="0"/>
              <a:t>Sometimes an engineering study is required.  </a:t>
            </a:r>
          </a:p>
        </p:txBody>
      </p:sp>
    </p:spTree>
    <p:extLst>
      <p:ext uri="{BB962C8B-B14F-4D97-AF65-F5344CB8AC3E}">
        <p14:creationId xmlns:p14="http://schemas.microsoft.com/office/powerpoint/2010/main" val="6666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r>
              <a:rPr lang="en-US" dirty="0">
                <a:solidFill>
                  <a:schemeClr val="tx1"/>
                </a:solidFill>
              </a:rPr>
              <a:t>Question:  What signs can township install without consulting county?</a:t>
            </a:r>
          </a:p>
        </p:txBody>
      </p:sp>
      <p:grpSp>
        <p:nvGrpSpPr>
          <p:cNvPr id="34819" name="Group 3"/>
          <p:cNvGrpSpPr>
            <a:grpSpLocks/>
          </p:cNvGrpSpPr>
          <p:nvPr/>
        </p:nvGrpSpPr>
        <p:grpSpPr bwMode="auto">
          <a:xfrm>
            <a:off x="1691640" y="4343400"/>
            <a:ext cx="5705475" cy="1781175"/>
            <a:chOff x="1056" y="2976"/>
            <a:chExt cx="3594" cy="1122"/>
          </a:xfrm>
        </p:grpSpPr>
        <p:pic>
          <p:nvPicPr>
            <p:cNvPr id="348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976"/>
              <a:ext cx="876" cy="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48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2976"/>
              <a:ext cx="91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482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 y="2976"/>
              <a:ext cx="954"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48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 y="2976"/>
              <a:ext cx="864"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sp>
        <p:nvSpPr>
          <p:cNvPr id="34820" name="Rectangle 8"/>
          <p:cNvSpPr>
            <a:spLocks noChangeArrowheads="1"/>
          </p:cNvSpPr>
          <p:nvPr/>
        </p:nvSpPr>
        <p:spPr bwMode="auto">
          <a:xfrm>
            <a:off x="472440" y="1524000"/>
            <a:ext cx="8229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376363" marR="0" lvl="2" indent="-347663" algn="l" defTabSz="914400" rtl="0" eaLnBrk="0" fontAlgn="base" latinLnBrk="0" hangingPunct="0">
              <a:lnSpc>
                <a:spcPct val="100000"/>
              </a:lnSpc>
              <a:spcBef>
                <a:spcPts val="0"/>
              </a:spcBef>
              <a:spcAft>
                <a:spcPct val="0"/>
              </a:spcAft>
              <a:buClr>
                <a:prstClr val="black"/>
              </a:buClr>
              <a:buSzTx/>
              <a:buFont typeface="Wingdings" pitchFamily="2" charset="2"/>
              <a:buNone/>
              <a:tabLst/>
              <a:defRPr/>
            </a:pPr>
            <a:r>
              <a:rPr kumimoji="1" lang="en-US" sz="3200" b="0" i="0" u="none" strike="noStrike" kern="1200" cap="none" spc="0" normalizeH="0" baseline="0" noProof="0" dirty="0">
                <a:ln>
                  <a:noFill/>
                </a:ln>
                <a:solidFill>
                  <a:prstClr val="black"/>
                </a:solidFill>
                <a:effectLst/>
                <a:uLnTx/>
                <a:uFillTx/>
                <a:latin typeface="Tahoma" pitchFamily="34" charset="0"/>
                <a:ea typeface="+mn-ea"/>
                <a:cs typeface="+mn-cs"/>
              </a:rPr>
              <a:t>Warning Signs</a:t>
            </a:r>
          </a:p>
          <a:p>
            <a:pPr marL="1828800" marR="0" lvl="3" indent="-338138" algn="l" defTabSz="914400" rtl="0" eaLnBrk="0" fontAlgn="base" latinLnBrk="0" hangingPunct="0">
              <a:lnSpc>
                <a:spcPct val="100000"/>
              </a:lnSpc>
              <a:spcBef>
                <a:spcPts val="0"/>
              </a:spcBef>
              <a:spcAft>
                <a:spcPct val="0"/>
              </a:spcAft>
              <a:buClr>
                <a:prstClr val="black"/>
              </a:buClr>
              <a:buSzTx/>
              <a:buFont typeface="Wingdings" pitchFamily="2" charset="2"/>
              <a:buChar char="§"/>
              <a:tabLst/>
              <a:defRPr/>
            </a:pPr>
            <a:r>
              <a:rPr kumimoji="1" lang="en-US" sz="2800" b="0" i="0" u="none" strike="noStrike" kern="1200" cap="none" spc="0" normalizeH="0" baseline="0" noProof="0" dirty="0">
                <a:ln>
                  <a:noFill/>
                </a:ln>
                <a:solidFill>
                  <a:prstClr val="black"/>
                </a:solidFill>
                <a:effectLst/>
                <a:uLnTx/>
                <a:uFillTx/>
                <a:latin typeface="Tahoma" pitchFamily="34" charset="0"/>
                <a:ea typeface="+mn-ea"/>
                <a:cs typeface="+mn-cs"/>
              </a:rPr>
              <a:t>Colored yellow or orange</a:t>
            </a:r>
          </a:p>
          <a:p>
            <a:pPr marL="1828800" marR="0" lvl="3" indent="-338138" algn="l" defTabSz="914400" rtl="0" eaLnBrk="0" fontAlgn="base" latinLnBrk="0" hangingPunct="0">
              <a:lnSpc>
                <a:spcPct val="100000"/>
              </a:lnSpc>
              <a:spcBef>
                <a:spcPts val="0"/>
              </a:spcBef>
              <a:spcAft>
                <a:spcPct val="0"/>
              </a:spcAft>
              <a:buClr>
                <a:prstClr val="black"/>
              </a:buClr>
              <a:buSzTx/>
              <a:buFont typeface="Wingdings" pitchFamily="2" charset="2"/>
              <a:buChar char="§"/>
              <a:tabLst/>
              <a:defRPr/>
            </a:pPr>
            <a:r>
              <a:rPr kumimoji="1" lang="en-US" sz="2800" b="0" i="0" u="none" strike="noStrike" kern="1200" cap="none" spc="0" normalizeH="0" baseline="0" noProof="0" dirty="0">
                <a:ln>
                  <a:noFill/>
                </a:ln>
                <a:solidFill>
                  <a:prstClr val="black"/>
                </a:solidFill>
                <a:effectLst/>
                <a:uLnTx/>
                <a:uFillTx/>
                <a:latin typeface="Tahoma" pitchFamily="34" charset="0"/>
                <a:ea typeface="+mn-ea"/>
                <a:cs typeface="+mn-cs"/>
              </a:rPr>
              <a:t>Provide advanced warning information</a:t>
            </a:r>
          </a:p>
          <a:p>
            <a:pPr marL="1828800" marR="0" lvl="3" indent="-338138" algn="l" defTabSz="914400" rtl="0" eaLnBrk="0" fontAlgn="base" latinLnBrk="0" hangingPunct="0">
              <a:lnSpc>
                <a:spcPct val="100000"/>
              </a:lnSpc>
              <a:spcBef>
                <a:spcPts val="0"/>
              </a:spcBef>
              <a:spcAft>
                <a:spcPct val="0"/>
              </a:spcAft>
              <a:buClr>
                <a:prstClr val="black"/>
              </a:buClr>
              <a:buSzTx/>
              <a:buFont typeface="Wingdings" pitchFamily="2" charset="2"/>
              <a:buChar char="§"/>
              <a:tabLst/>
              <a:defRPr/>
            </a:pPr>
            <a:r>
              <a:rPr kumimoji="1" lang="en-US" sz="2800" b="0" i="0" u="none" strike="noStrike" kern="1200" cap="none" spc="0" normalizeH="0" baseline="0" noProof="0" dirty="0">
                <a:ln>
                  <a:noFill/>
                </a:ln>
                <a:solidFill>
                  <a:prstClr val="black"/>
                </a:solidFill>
                <a:effectLst/>
                <a:uLnTx/>
                <a:uFillTx/>
                <a:latin typeface="Tahoma" pitchFamily="34" charset="0"/>
                <a:ea typeface="+mn-ea"/>
                <a:cs typeface="+mn-cs"/>
              </a:rPr>
              <a:t>Not enforcement related</a:t>
            </a:r>
          </a:p>
          <a:p>
            <a:pPr marL="1033462" marR="0" lvl="2" indent="0" algn="l" defTabSz="914400" rtl="0" eaLnBrk="0" fontAlgn="base" latinLnBrk="0" hangingPunct="0">
              <a:lnSpc>
                <a:spcPct val="100000"/>
              </a:lnSpc>
              <a:spcBef>
                <a:spcPts val="0"/>
              </a:spcBef>
              <a:spcAft>
                <a:spcPct val="0"/>
              </a:spcAft>
              <a:buClr>
                <a:prstClr val="black"/>
              </a:buClr>
              <a:buSzTx/>
              <a:buFontTx/>
              <a:buNone/>
              <a:tabLst/>
              <a:defRPr/>
            </a:pPr>
            <a:r>
              <a:rPr kumimoji="1" lang="en-US" sz="2800" b="0" i="0" u="none" strike="noStrike" kern="1200" cap="none" spc="0" normalizeH="0" baseline="0" noProof="0" dirty="0">
                <a:ln>
                  <a:noFill/>
                </a:ln>
                <a:solidFill>
                  <a:prstClr val="black"/>
                </a:solidFill>
                <a:effectLst/>
                <a:uLnTx/>
                <a:uFillTx/>
                <a:latin typeface="Tahoma" pitchFamily="34" charset="0"/>
                <a:ea typeface="+mn-ea"/>
                <a:cs typeface="+mn-cs"/>
              </a:rPr>
              <a:t>Township installs and maintains warning signs at their discretion.</a:t>
            </a:r>
          </a:p>
          <a:p>
            <a:pPr marL="1376363" marR="0" lvl="2" indent="-347663" algn="l" defTabSz="914400" rtl="0" eaLnBrk="0" fontAlgn="base" latinLnBrk="0" hangingPunct="0">
              <a:lnSpc>
                <a:spcPct val="100000"/>
              </a:lnSpc>
              <a:spcBef>
                <a:spcPct val="20000"/>
              </a:spcBef>
              <a:spcAft>
                <a:spcPct val="0"/>
              </a:spcAft>
              <a:buClr>
                <a:prstClr val="black"/>
              </a:buClr>
              <a:buSzTx/>
              <a:buFont typeface="Wingdings" pitchFamily="2" charset="2"/>
              <a:buChar char="§"/>
              <a:tabLst/>
              <a:defRPr/>
            </a:pPr>
            <a:endParaRPr kumimoji="1" lang="en-US" sz="3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Tree>
    <p:extLst>
      <p:ext uri="{BB962C8B-B14F-4D97-AF65-F5344CB8AC3E}">
        <p14:creationId xmlns:p14="http://schemas.microsoft.com/office/powerpoint/2010/main" val="195022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2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r>
              <a:rPr lang="en-US" altLang="en-US" dirty="0"/>
              <a:t>Question:  How high should a sign be mounted above edge of road.</a:t>
            </a:r>
          </a:p>
        </p:txBody>
      </p:sp>
      <p:pic>
        <p:nvPicPr>
          <p:cNvPr id="57347" name="Picture 3" descr="Sign he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95400"/>
            <a:ext cx="66294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52ECDF1-0624-4111-A219-57200ED4F1E4}"/>
              </a:ext>
            </a:extLst>
          </p:cNvPr>
          <p:cNvSpPr txBox="1"/>
          <p:nvPr/>
        </p:nvSpPr>
        <p:spPr>
          <a:xfrm>
            <a:off x="2514600" y="1905000"/>
            <a:ext cx="3505200"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5 Ft. to bottom of sign.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4 ft. if it has an advisory speed plaque.</a:t>
            </a:r>
          </a:p>
        </p:txBody>
      </p:sp>
    </p:spTree>
    <p:extLst>
      <p:ext uri="{BB962C8B-B14F-4D97-AF65-F5344CB8AC3E}">
        <p14:creationId xmlns:p14="http://schemas.microsoft.com/office/powerpoint/2010/main" val="161813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normAutofit fontScale="90000"/>
          </a:bodyPr>
          <a:lstStyle/>
          <a:p>
            <a:r>
              <a:rPr lang="en-US" altLang="en-US" sz="3600"/>
              <a:t>Mounting Height with advisory speed plaque</a:t>
            </a:r>
          </a:p>
        </p:txBody>
      </p:sp>
      <p:pic>
        <p:nvPicPr>
          <p:cNvPr id="58371"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524000"/>
            <a:ext cx="7188200" cy="4830763"/>
          </a:xfrm>
        </p:spPr>
      </p:pic>
    </p:spTree>
    <p:extLst>
      <p:ext uri="{BB962C8B-B14F-4D97-AF65-F5344CB8AC3E}">
        <p14:creationId xmlns:p14="http://schemas.microsoft.com/office/powerpoint/2010/main" val="326909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3015-0063-464A-BCFE-6CB628D89156}"/>
              </a:ext>
            </a:extLst>
          </p:cNvPr>
          <p:cNvSpPr>
            <a:spLocks noGrp="1"/>
          </p:cNvSpPr>
          <p:nvPr>
            <p:ph type="title"/>
          </p:nvPr>
        </p:nvSpPr>
        <p:spPr/>
        <p:txBody>
          <a:bodyPr/>
          <a:lstStyle/>
          <a:p>
            <a:r>
              <a:rPr lang="en-US" dirty="0"/>
              <a:t>Load Limit Sign Example</a:t>
            </a:r>
          </a:p>
        </p:txBody>
      </p:sp>
      <p:pic>
        <p:nvPicPr>
          <p:cNvPr id="4" name="Content Placeholder 3">
            <a:extLst>
              <a:ext uri="{FF2B5EF4-FFF2-40B4-BE49-F238E27FC236}">
                <a16:creationId xmlns:a16="http://schemas.microsoft.com/office/drawing/2014/main" id="{1ACA9702-F1F5-4897-B962-C0940E8136A3}"/>
              </a:ext>
            </a:extLst>
          </p:cNvPr>
          <p:cNvPicPr>
            <a:picLocks noGrp="1" noChangeAspect="1"/>
          </p:cNvPicPr>
          <p:nvPr>
            <p:ph sz="quarter" idx="1"/>
          </p:nvPr>
        </p:nvPicPr>
        <p:blipFill>
          <a:blip r:embed="rId2"/>
          <a:stretch>
            <a:fillRect/>
          </a:stretch>
        </p:blipFill>
        <p:spPr>
          <a:xfrm>
            <a:off x="914400" y="1426267"/>
            <a:ext cx="2552780" cy="4005465"/>
          </a:xfrm>
          <a:prstGeom prst="rect">
            <a:avLst/>
          </a:prstGeom>
        </p:spPr>
      </p:pic>
      <p:sp>
        <p:nvSpPr>
          <p:cNvPr id="3" name="TextBox 2">
            <a:extLst>
              <a:ext uri="{FF2B5EF4-FFF2-40B4-BE49-F238E27FC236}">
                <a16:creationId xmlns:a16="http://schemas.microsoft.com/office/drawing/2014/main" id="{7CFFEE28-25FA-48C3-8050-FF118467923F}"/>
              </a:ext>
            </a:extLst>
          </p:cNvPr>
          <p:cNvSpPr txBox="1"/>
          <p:nvPr/>
        </p:nvSpPr>
        <p:spPr>
          <a:xfrm>
            <a:off x="3886200" y="1981200"/>
            <a:ext cx="4495800" cy="3046988"/>
          </a:xfrm>
          <a:prstGeom prst="rect">
            <a:avLst/>
          </a:prstGeom>
          <a:noFill/>
        </p:spPr>
        <p:txBody>
          <a:bodyPr wrap="square" rtlCol="0">
            <a:spAutoFit/>
          </a:bodyPr>
          <a:lstStyle/>
          <a:p>
            <a:r>
              <a:rPr lang="en-US" dirty="0"/>
              <a:t>8 tons for single unit vehicle (straight truck)</a:t>
            </a:r>
          </a:p>
          <a:p>
            <a:endParaRPr lang="en-US" dirty="0"/>
          </a:p>
          <a:p>
            <a:r>
              <a:rPr lang="en-US" dirty="0"/>
              <a:t>12 tons for 2 unit vehicle (tractor – trailer)</a:t>
            </a:r>
          </a:p>
          <a:p>
            <a:endParaRPr lang="en-US" dirty="0"/>
          </a:p>
          <a:p>
            <a:r>
              <a:rPr lang="en-US" dirty="0"/>
              <a:t>16 tons 3 unit vehicle</a:t>
            </a:r>
          </a:p>
          <a:p>
            <a:r>
              <a:rPr lang="en-US" dirty="0"/>
              <a:t>(double trailer)</a:t>
            </a:r>
          </a:p>
        </p:txBody>
      </p:sp>
    </p:spTree>
    <p:extLst>
      <p:ext uri="{BB962C8B-B14F-4D97-AF65-F5344CB8AC3E}">
        <p14:creationId xmlns:p14="http://schemas.microsoft.com/office/powerpoint/2010/main" val="36808239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r>
              <a:rPr lang="en-US" altLang="en-US" dirty="0"/>
              <a:t>Question:  How far should sign be set from edge of road?</a:t>
            </a:r>
          </a:p>
        </p:txBody>
      </p:sp>
      <p:sp>
        <p:nvSpPr>
          <p:cNvPr id="59395" name="Rectangle 3"/>
          <p:cNvSpPr>
            <a:spLocks noGrp="1" noChangeArrowheads="1"/>
          </p:cNvSpPr>
          <p:nvPr>
            <p:ph type="body" idx="1"/>
          </p:nvPr>
        </p:nvSpPr>
        <p:spPr>
          <a:xfrm>
            <a:off x="457200" y="1219200"/>
            <a:ext cx="8229600" cy="4937125"/>
          </a:xfrm>
        </p:spPr>
        <p:txBody>
          <a:bodyPr/>
          <a:lstStyle/>
          <a:p>
            <a:pPr>
              <a:buFont typeface="Wingdings" pitchFamily="2" charset="2"/>
              <a:buNone/>
            </a:pPr>
            <a:endParaRPr lang="en-US" altLang="en-US" dirty="0"/>
          </a:p>
          <a:p>
            <a:pPr>
              <a:buFont typeface="Wingdings" pitchFamily="2" charset="2"/>
              <a:buNone/>
            </a:pPr>
            <a:r>
              <a:rPr lang="en-US" altLang="en-US" dirty="0"/>
              <a:t>Ground-mounted signs </a:t>
            </a:r>
            <a:r>
              <a:rPr lang="en-US" altLang="en-US" sz="2400" dirty="0">
                <a:solidFill>
                  <a:schemeClr val="tx1"/>
                </a:solidFill>
              </a:rPr>
              <a:t>12 ft from edge of traveled way</a:t>
            </a:r>
          </a:p>
          <a:p>
            <a:pPr>
              <a:buFont typeface="Wingdings" pitchFamily="2" charset="2"/>
              <a:buNone/>
            </a:pPr>
            <a:endParaRPr lang="en-US" altLang="en-US" dirty="0"/>
          </a:p>
          <a:p>
            <a:pPr>
              <a:buFont typeface="Wingdings" pitchFamily="2" charset="2"/>
              <a:buNone/>
            </a:pPr>
            <a:r>
              <a:rPr lang="en-US" altLang="en-US" dirty="0"/>
              <a:t>In restricted areas sign may be set a minimum 2 ft from face of curb or edge of road-not the post, the edge of the sign.</a:t>
            </a:r>
          </a:p>
        </p:txBody>
      </p:sp>
    </p:spTree>
    <p:extLst>
      <p:ext uri="{BB962C8B-B14F-4D97-AF65-F5344CB8AC3E}">
        <p14:creationId xmlns:p14="http://schemas.microsoft.com/office/powerpoint/2010/main" val="167649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4"/>
          <p:cNvSpPr>
            <a:spLocks noGrp="1" noChangeArrowheads="1"/>
          </p:cNvSpPr>
          <p:nvPr>
            <p:ph type="title"/>
          </p:nvPr>
        </p:nvSpPr>
        <p:spPr/>
        <p:txBody>
          <a:bodyPr>
            <a:normAutofit fontScale="90000"/>
          </a:bodyPr>
          <a:lstStyle/>
          <a:p>
            <a:r>
              <a:rPr lang="en-US" altLang="en-US" dirty="0"/>
              <a:t>Question:  How big of a wood post can be used for a sign?</a:t>
            </a:r>
          </a:p>
        </p:txBody>
      </p:sp>
      <p:sp>
        <p:nvSpPr>
          <p:cNvPr id="305155" name="Rectangle 5"/>
          <p:cNvSpPr>
            <a:spLocks noGrp="1" noChangeArrowheads="1"/>
          </p:cNvSpPr>
          <p:nvPr>
            <p:ph idx="1"/>
          </p:nvPr>
        </p:nvSpPr>
        <p:spPr/>
        <p:txBody>
          <a:bodyPr>
            <a:normAutofit/>
          </a:bodyPr>
          <a:lstStyle/>
          <a:p>
            <a:pPr>
              <a:buFont typeface="Wingdings" pitchFamily="2" charset="2"/>
              <a:buNone/>
            </a:pPr>
            <a:r>
              <a:rPr lang="en-US" altLang="en-US" sz="3000" dirty="0"/>
              <a:t>Maximum size of wood post is 4” x 4”</a:t>
            </a:r>
          </a:p>
          <a:p>
            <a:pPr>
              <a:buFont typeface="Wingdings" pitchFamily="2" charset="2"/>
              <a:buNone/>
            </a:pPr>
            <a:endParaRPr lang="en-US" altLang="en-US" sz="3000" dirty="0"/>
          </a:p>
          <a:p>
            <a:pPr>
              <a:buFont typeface="Wingdings" pitchFamily="2" charset="2"/>
              <a:buNone/>
            </a:pPr>
            <a:r>
              <a:rPr lang="en-US" altLang="en-US" sz="3000" dirty="0"/>
              <a:t>MUTCD requires that ground mounted signs must be crashworthy and will bend or breakaway: </a:t>
            </a:r>
            <a:br>
              <a:rPr lang="en-US" altLang="en-US" sz="3000" dirty="0"/>
            </a:br>
            <a:r>
              <a:rPr lang="en-US" altLang="en-US" sz="3000" dirty="0"/>
              <a:t>4 x 4 wood post  </a:t>
            </a:r>
            <a:br>
              <a:rPr lang="en-US" altLang="en-US" sz="3000" dirty="0"/>
            </a:br>
            <a:r>
              <a:rPr lang="en-US" altLang="en-US" sz="3000" dirty="0"/>
              <a:t>3 lb. max U channel</a:t>
            </a:r>
            <a:br>
              <a:rPr lang="en-US" altLang="en-US" sz="3000" dirty="0"/>
            </a:br>
            <a:r>
              <a:rPr lang="en-US" altLang="en-US" sz="3000" dirty="0"/>
              <a:t>2.25” square steel-perforated</a:t>
            </a:r>
            <a:r>
              <a:rPr lang="en-US" altLang="en-US" dirty="0"/>
              <a:t> </a:t>
            </a:r>
          </a:p>
        </p:txBody>
      </p:sp>
    </p:spTree>
    <p:extLst>
      <p:ext uri="{BB962C8B-B14F-4D97-AF65-F5344CB8AC3E}">
        <p14:creationId xmlns:p14="http://schemas.microsoft.com/office/powerpoint/2010/main" val="27021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1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51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4"/>
          <p:cNvSpPr>
            <a:spLocks noGrp="1" noChangeArrowheads="1"/>
          </p:cNvSpPr>
          <p:nvPr>
            <p:ph type="title"/>
          </p:nvPr>
        </p:nvSpPr>
        <p:spPr>
          <a:xfrm>
            <a:off x="457200" y="152400"/>
            <a:ext cx="8229600" cy="1905000"/>
          </a:xfrm>
        </p:spPr>
        <p:txBody>
          <a:bodyPr>
            <a:normAutofit fontScale="90000"/>
          </a:bodyPr>
          <a:lstStyle/>
          <a:p>
            <a:r>
              <a:rPr lang="en-US" altLang="en-US" sz="4000" b="1" dirty="0"/>
              <a:t>Question: Turn</a:t>
            </a:r>
            <a:r>
              <a:rPr lang="en-US" altLang="en-US" sz="4000" dirty="0"/>
              <a:t> Sign should be used where the advisory speed is ______  MPH or less?</a:t>
            </a:r>
          </a:p>
        </p:txBody>
      </p:sp>
      <p:pic>
        <p:nvPicPr>
          <p:cNvPr id="3471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70537" y="2971801"/>
            <a:ext cx="3116263" cy="3657600"/>
          </a:xfrm>
          <a:noFill/>
        </p:spPr>
      </p:pic>
      <p:sp>
        <p:nvSpPr>
          <p:cNvPr id="347140" name="Text Box 7"/>
          <p:cNvSpPr txBox="1">
            <a:spLocks noChangeArrowheads="1"/>
          </p:cNvSpPr>
          <p:nvPr/>
        </p:nvSpPr>
        <p:spPr bwMode="auto">
          <a:xfrm>
            <a:off x="838200" y="2514600"/>
            <a:ext cx="3733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Arial" pitchFamily="34" charset="0"/>
                <a:ea typeface="+mn-ea"/>
                <a:cs typeface="+mn-cs"/>
              </a:rPr>
              <a:t>Turn sign to be used where advisory speed is 30 MPH or less</a:t>
            </a: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a:t>
            </a:r>
          </a:p>
        </p:txBody>
      </p:sp>
    </p:spTree>
    <p:extLst>
      <p:ext uri="{BB962C8B-B14F-4D97-AF65-F5344CB8AC3E}">
        <p14:creationId xmlns:p14="http://schemas.microsoft.com/office/powerpoint/2010/main" val="166468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7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normAutofit/>
          </a:bodyPr>
          <a:lstStyle/>
          <a:p>
            <a:r>
              <a:rPr lang="en-US" altLang="en-US" sz="4000" b="1" dirty="0"/>
              <a:t>Curve </a:t>
            </a:r>
            <a:r>
              <a:rPr lang="en-US" altLang="en-US" sz="4000" dirty="0"/>
              <a:t>Sign</a:t>
            </a:r>
          </a:p>
        </p:txBody>
      </p:sp>
      <p:pic>
        <p:nvPicPr>
          <p:cNvPr id="34816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10200" y="1137834"/>
            <a:ext cx="3348038" cy="3967162"/>
          </a:xfrm>
          <a:noFill/>
        </p:spPr>
      </p:pic>
      <p:sp>
        <p:nvSpPr>
          <p:cNvPr id="348164" name="Text Box 6"/>
          <p:cNvSpPr txBox="1">
            <a:spLocks noChangeArrowheads="1"/>
          </p:cNvSpPr>
          <p:nvPr/>
        </p:nvSpPr>
        <p:spPr bwMode="auto">
          <a:xfrm>
            <a:off x="1295400" y="2286000"/>
            <a:ext cx="3657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mn-cs"/>
              </a:rPr>
              <a:t>Curve sign to be used where advisory speed is 35 MPH or greater.</a:t>
            </a:r>
          </a:p>
        </p:txBody>
      </p:sp>
    </p:spTree>
    <p:extLst>
      <p:ext uri="{BB962C8B-B14F-4D97-AF65-F5344CB8AC3E}">
        <p14:creationId xmlns:p14="http://schemas.microsoft.com/office/powerpoint/2010/main" val="28842739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dirty="0"/>
              <a:t>Object Markers</a:t>
            </a:r>
          </a:p>
        </p:txBody>
      </p:sp>
      <p:pic>
        <p:nvPicPr>
          <p:cNvPr id="140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b="13074"/>
          <a:stretch>
            <a:fillRect/>
          </a:stretch>
        </p:blipFill>
        <p:spPr>
          <a:xfrm>
            <a:off x="1371600" y="1385888"/>
            <a:ext cx="5943600" cy="3875087"/>
          </a:xfrm>
        </p:spPr>
      </p:pic>
      <p:sp>
        <p:nvSpPr>
          <p:cNvPr id="140292" name="TextBox 5"/>
          <p:cNvSpPr txBox="1">
            <a:spLocks noChangeArrowheads="1"/>
          </p:cNvSpPr>
          <p:nvPr/>
        </p:nvSpPr>
        <p:spPr bwMode="auto">
          <a:xfrm>
            <a:off x="1371600" y="5638800"/>
            <a:ext cx="5943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Object markers are set to mark hazards in or near the roadway.</a:t>
            </a:r>
          </a:p>
        </p:txBody>
      </p:sp>
    </p:spTree>
    <p:extLst>
      <p:ext uri="{BB962C8B-B14F-4D97-AF65-F5344CB8AC3E}">
        <p14:creationId xmlns:p14="http://schemas.microsoft.com/office/powerpoint/2010/main" val="387535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2AC10-98B0-42CB-971A-33230DD65206}"/>
              </a:ext>
            </a:extLst>
          </p:cNvPr>
          <p:cNvSpPr>
            <a:spLocks noGrp="1"/>
          </p:cNvSpPr>
          <p:nvPr>
            <p:ph type="title"/>
          </p:nvPr>
        </p:nvSpPr>
        <p:spPr/>
        <p:txBody>
          <a:bodyPr/>
          <a:lstStyle/>
          <a:p>
            <a:r>
              <a:rPr lang="en-US" dirty="0"/>
              <a:t>Object Markers Missing</a:t>
            </a:r>
          </a:p>
        </p:txBody>
      </p:sp>
      <p:pic>
        <p:nvPicPr>
          <p:cNvPr id="5" name="Content Placeholder 4">
            <a:extLst>
              <a:ext uri="{FF2B5EF4-FFF2-40B4-BE49-F238E27FC236}">
                <a16:creationId xmlns:a16="http://schemas.microsoft.com/office/drawing/2014/main" id="{73D5B5CC-947D-4620-AFE8-259D534D20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6847" y="1166018"/>
            <a:ext cx="6170306" cy="4525963"/>
          </a:xfrm>
        </p:spPr>
      </p:pic>
      <p:sp>
        <p:nvSpPr>
          <p:cNvPr id="6" name="TextBox 5">
            <a:extLst>
              <a:ext uri="{FF2B5EF4-FFF2-40B4-BE49-F238E27FC236}">
                <a16:creationId xmlns:a16="http://schemas.microsoft.com/office/drawing/2014/main" id="{972B2FFE-7862-4879-9CF2-89FA5CA9696D}"/>
              </a:ext>
            </a:extLst>
          </p:cNvPr>
          <p:cNvSpPr txBox="1"/>
          <p:nvPr/>
        </p:nvSpPr>
        <p:spPr>
          <a:xfrm>
            <a:off x="1486847" y="6019800"/>
            <a:ext cx="6285553"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Totaled a sprayer - $130,000 claim against the county.</a:t>
            </a:r>
          </a:p>
        </p:txBody>
      </p:sp>
    </p:spTree>
    <p:extLst>
      <p:ext uri="{BB962C8B-B14F-4D97-AF65-F5344CB8AC3E}">
        <p14:creationId xmlns:p14="http://schemas.microsoft.com/office/powerpoint/2010/main" val="18844238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DBF1-9D3C-4CE7-9CD8-CE4C13DA491A}"/>
              </a:ext>
            </a:extLst>
          </p:cNvPr>
          <p:cNvSpPr>
            <a:spLocks noGrp="1"/>
          </p:cNvSpPr>
          <p:nvPr>
            <p:ph type="title"/>
          </p:nvPr>
        </p:nvSpPr>
        <p:spPr/>
        <p:txBody>
          <a:bodyPr/>
          <a:lstStyle/>
          <a:p>
            <a:r>
              <a:rPr lang="en-US" dirty="0"/>
              <a:t>Wide Farm Equipment</a:t>
            </a:r>
          </a:p>
        </p:txBody>
      </p:sp>
      <p:sp>
        <p:nvSpPr>
          <p:cNvPr id="3" name="Content Placeholder 2">
            <a:extLst>
              <a:ext uri="{FF2B5EF4-FFF2-40B4-BE49-F238E27FC236}">
                <a16:creationId xmlns:a16="http://schemas.microsoft.com/office/drawing/2014/main" id="{F9C3F289-8633-49FE-AFA1-55583CDA9B19}"/>
              </a:ext>
            </a:extLst>
          </p:cNvPr>
          <p:cNvSpPr>
            <a:spLocks noGrp="1"/>
          </p:cNvSpPr>
          <p:nvPr>
            <p:ph sz="quarter" idx="1"/>
          </p:nvPr>
        </p:nvSpPr>
        <p:spPr/>
        <p:txBody>
          <a:bodyPr/>
          <a:lstStyle/>
          <a:p>
            <a:pPr marL="0" indent="0">
              <a:buNone/>
            </a:pPr>
            <a:r>
              <a:rPr lang="en-US" dirty="0"/>
              <a:t>I have a cross road culvert where object marker keeps getting knocked down by wide farm equipment.  Can I put up a flexible object marker (</a:t>
            </a:r>
            <a:r>
              <a:rPr lang="en-US" dirty="0" err="1"/>
              <a:t>carsonite</a:t>
            </a:r>
            <a:r>
              <a:rPr lang="en-US" dirty="0"/>
              <a:t>)?</a:t>
            </a:r>
          </a:p>
          <a:p>
            <a:pPr marL="0" indent="0">
              <a:buNone/>
            </a:pPr>
            <a:endParaRPr lang="en-US" dirty="0"/>
          </a:p>
          <a:p>
            <a:pPr marL="0" indent="0">
              <a:buNone/>
            </a:pPr>
            <a:r>
              <a:rPr lang="en-US" b="1" dirty="0"/>
              <a:t>Yes </a:t>
            </a:r>
            <a:r>
              <a:rPr lang="en-US" dirty="0"/>
              <a:t>under certain circumstances.</a:t>
            </a:r>
          </a:p>
          <a:p>
            <a:pPr marL="0" indent="0">
              <a:buNone/>
            </a:pPr>
            <a:endParaRPr lang="en-US" dirty="0"/>
          </a:p>
          <a:p>
            <a:pPr marL="0" lvl="0" indent="0">
              <a:buClr>
                <a:srgbClr val="727CA3"/>
              </a:buClr>
              <a:buNone/>
            </a:pPr>
            <a:r>
              <a:rPr lang="en-US" b="1" dirty="0">
                <a:solidFill>
                  <a:prstClr val="black"/>
                </a:solidFill>
              </a:rPr>
              <a:t>Note:  </a:t>
            </a:r>
            <a:r>
              <a:rPr lang="en-US" dirty="0">
                <a:solidFill>
                  <a:prstClr val="black"/>
                </a:solidFill>
              </a:rPr>
              <a:t>We only modify the standard object marker in a location where the standard object marker would be damaged by wide farm equipment.</a:t>
            </a:r>
            <a:r>
              <a:rPr lang="en-US" b="1" dirty="0">
                <a:solidFill>
                  <a:prstClr val="black"/>
                </a:solidFill>
              </a:rPr>
              <a:t>  See LVR Signing Guide for more information.</a:t>
            </a:r>
            <a:endParaRPr lang="en-US" dirty="0">
              <a:solidFill>
                <a:prstClr val="black"/>
              </a:solidFill>
            </a:endParaRPr>
          </a:p>
          <a:p>
            <a:pPr marL="0" indent="0">
              <a:buNone/>
            </a:pPr>
            <a:endParaRPr lang="en-US" dirty="0"/>
          </a:p>
        </p:txBody>
      </p:sp>
    </p:spTree>
    <p:extLst>
      <p:ext uri="{BB962C8B-B14F-4D97-AF65-F5344CB8AC3E}">
        <p14:creationId xmlns:p14="http://schemas.microsoft.com/office/powerpoint/2010/main" val="134323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163CD-9842-46AD-AF72-84250A324C99}"/>
              </a:ext>
            </a:extLst>
          </p:cNvPr>
          <p:cNvSpPr>
            <a:spLocks noGrp="1"/>
          </p:cNvSpPr>
          <p:nvPr>
            <p:ph type="title"/>
          </p:nvPr>
        </p:nvSpPr>
        <p:spPr/>
        <p:txBody>
          <a:bodyPr>
            <a:normAutofit fontScale="90000"/>
          </a:bodyPr>
          <a:lstStyle/>
          <a:p>
            <a:r>
              <a:rPr lang="en-US" sz="3600" dirty="0"/>
              <a:t>OM-2 where farm equipment is an issue</a:t>
            </a:r>
          </a:p>
        </p:txBody>
      </p:sp>
      <p:pic>
        <p:nvPicPr>
          <p:cNvPr id="5" name="Content Placeholder 4">
            <a:extLst>
              <a:ext uri="{FF2B5EF4-FFF2-40B4-BE49-F238E27FC236}">
                <a16:creationId xmlns:a16="http://schemas.microsoft.com/office/drawing/2014/main" id="{08E1629A-900A-4788-94E5-1F54FDB8D515}"/>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85800" y="1219201"/>
            <a:ext cx="8001000" cy="4770658"/>
          </a:xfrm>
        </p:spPr>
      </p:pic>
      <p:sp>
        <p:nvSpPr>
          <p:cNvPr id="6" name="TextBox 5">
            <a:extLst>
              <a:ext uri="{FF2B5EF4-FFF2-40B4-BE49-F238E27FC236}">
                <a16:creationId xmlns:a16="http://schemas.microsoft.com/office/drawing/2014/main" id="{37342272-B44C-4C91-80FF-CD18E81DB440}"/>
              </a:ext>
            </a:extLst>
          </p:cNvPr>
          <p:cNvSpPr txBox="1"/>
          <p:nvPr/>
        </p:nvSpPr>
        <p:spPr>
          <a:xfrm>
            <a:off x="2133600" y="1752600"/>
            <a:ext cx="5029200" cy="400110"/>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Need 24” sheeting if within 4 ft. of road edge.</a:t>
            </a:r>
          </a:p>
        </p:txBody>
      </p:sp>
    </p:spTree>
    <p:extLst>
      <p:ext uri="{BB962C8B-B14F-4D97-AF65-F5344CB8AC3E}">
        <p14:creationId xmlns:p14="http://schemas.microsoft.com/office/powerpoint/2010/main" val="188911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altLang="en-US" dirty="0">
                <a:solidFill>
                  <a:schemeClr val="tx1"/>
                </a:solidFill>
              </a:rPr>
              <a:t>Sign night time visibility</a:t>
            </a:r>
          </a:p>
        </p:txBody>
      </p:sp>
      <p:sp>
        <p:nvSpPr>
          <p:cNvPr id="196611" name="Rectangle 3"/>
          <p:cNvSpPr>
            <a:spLocks noGrp="1" noChangeArrowheads="1"/>
          </p:cNvSpPr>
          <p:nvPr>
            <p:ph type="body" idx="1"/>
          </p:nvPr>
        </p:nvSpPr>
        <p:spPr>
          <a:xfrm>
            <a:off x="609600" y="2120900"/>
            <a:ext cx="7924800" cy="3898900"/>
          </a:xfrm>
        </p:spPr>
        <p:txBody>
          <a:bodyPr>
            <a:normAutofit fontScale="92500"/>
          </a:bodyPr>
          <a:lstStyle/>
          <a:p>
            <a:pPr marL="0" indent="0" eaLnBrk="1" hangingPunct="1">
              <a:buNone/>
            </a:pPr>
            <a:r>
              <a:rPr lang="en-US" altLang="en-US" sz="3600" dirty="0"/>
              <a:t>We just have low volume roads and few strangers drive our roads at night so we are not required to check our signs for night time visibility.  True or False</a:t>
            </a:r>
          </a:p>
          <a:p>
            <a:pPr marL="0" indent="0" eaLnBrk="1" hangingPunct="1">
              <a:buNone/>
            </a:pPr>
            <a:r>
              <a:rPr lang="en-US" altLang="en-US" sz="3600" b="1" dirty="0"/>
              <a:t>False:  </a:t>
            </a:r>
            <a:r>
              <a:rPr lang="en-US" altLang="en-US" sz="3600" dirty="0"/>
              <a:t>Requirements that signs be visible at night have been included in every edition of the MUTCD, since the first edition in </a:t>
            </a:r>
            <a:r>
              <a:rPr lang="en-US" altLang="en-US" sz="3600" b="1" dirty="0"/>
              <a:t>1935.</a:t>
            </a:r>
          </a:p>
        </p:txBody>
      </p:sp>
    </p:spTree>
    <p:extLst>
      <p:ext uri="{BB962C8B-B14F-4D97-AF65-F5344CB8AC3E}">
        <p14:creationId xmlns:p14="http://schemas.microsoft.com/office/powerpoint/2010/main" val="1375771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6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53CDEC1-70F4-43D4-939D-DAD80424FCFE}" type="slidenum">
              <a:rPr kumimoji="0" lang="en-US" altLang="en-US" sz="1400" b="0" i="0" u="none" strike="noStrike" kern="1200" cap="none" spc="0" normalizeH="0" baseline="0" noProof="0">
                <a:ln>
                  <a:noFill/>
                </a:ln>
                <a:solidFill>
                  <a:srgbClr val="464653"/>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99</a:t>
            </a:fld>
            <a:endParaRPr kumimoji="0" lang="en-US" altLang="en-US" sz="1400" b="0" i="0" u="none" strike="noStrike" kern="1200" cap="none" spc="0" normalizeH="0" baseline="0" noProof="0">
              <a:ln>
                <a:noFill/>
              </a:ln>
              <a:solidFill>
                <a:srgbClr val="464653"/>
              </a:solidFill>
              <a:effectLst/>
              <a:uLnTx/>
              <a:uFillTx/>
              <a:latin typeface="Arial" charset="0"/>
              <a:ea typeface="+mn-ea"/>
              <a:cs typeface="+mn-cs"/>
            </a:endParaRPr>
          </a:p>
        </p:txBody>
      </p:sp>
      <p:sp>
        <p:nvSpPr>
          <p:cNvPr id="256002" name="Rectangle 2"/>
          <p:cNvSpPr>
            <a:spLocks noGrp="1" noChangeArrowheads="1"/>
          </p:cNvSpPr>
          <p:nvPr>
            <p:ph type="title"/>
          </p:nvPr>
        </p:nvSpPr>
        <p:spPr>
          <a:xfrm>
            <a:off x="612648" y="0"/>
            <a:ext cx="7616952" cy="1828800"/>
          </a:xfrm>
        </p:spPr>
        <p:txBody>
          <a:bodyPr/>
          <a:lstStyle/>
          <a:p>
            <a:r>
              <a:rPr lang="en-US" altLang="en-US" sz="3200" dirty="0">
                <a:solidFill>
                  <a:schemeClr val="tx1"/>
                </a:solidFill>
              </a:rPr>
              <a:t>MUTCD Language : </a:t>
            </a:r>
            <a:r>
              <a:rPr lang="en-US" altLang="en-US" sz="2400" b="1" dirty="0">
                <a:solidFill>
                  <a:schemeClr val="tx1"/>
                </a:solidFill>
              </a:rPr>
              <a:t>Section 2A.09 Maintaining Minimum Retroreflectivity</a:t>
            </a:r>
            <a:br>
              <a:rPr lang="en-US" altLang="en-US" sz="2400" b="1" dirty="0">
                <a:solidFill>
                  <a:schemeClr val="tx1"/>
                </a:solidFill>
              </a:rPr>
            </a:br>
            <a:endParaRPr lang="en-US" altLang="en-US" sz="2400" b="1" dirty="0">
              <a:solidFill>
                <a:schemeClr val="tx1"/>
              </a:solidFill>
            </a:endParaRPr>
          </a:p>
        </p:txBody>
      </p:sp>
      <p:sp>
        <p:nvSpPr>
          <p:cNvPr id="256003" name="Rectangle 3"/>
          <p:cNvSpPr>
            <a:spLocks noGrp="1" noChangeArrowheads="1"/>
          </p:cNvSpPr>
          <p:nvPr>
            <p:ph type="body" sz="half" idx="1"/>
          </p:nvPr>
        </p:nvSpPr>
        <p:spPr>
          <a:xfrm>
            <a:off x="457200" y="1795463"/>
            <a:ext cx="8153400" cy="3686175"/>
          </a:xfrm>
        </p:spPr>
        <p:txBody>
          <a:bodyPr/>
          <a:lstStyle/>
          <a:p>
            <a:r>
              <a:rPr lang="en-US" altLang="en-US" dirty="0"/>
              <a:t>“Standard: </a:t>
            </a:r>
          </a:p>
          <a:p>
            <a:pPr>
              <a:buFontTx/>
              <a:buNone/>
            </a:pPr>
            <a:r>
              <a:rPr lang="en-US" altLang="en-US" dirty="0"/>
              <a:t>	Public agencies or officials having jurisdiction shall use an assessment or management method that is designed to maintain sign retroreflectivity at or above the minimum levels in Table 2A-3”</a:t>
            </a:r>
          </a:p>
        </p:txBody>
      </p:sp>
      <p:pic>
        <p:nvPicPr>
          <p:cNvPr id="2" name="Picture 1">
            <a:extLst>
              <a:ext uri="{FF2B5EF4-FFF2-40B4-BE49-F238E27FC236}">
                <a16:creationId xmlns:a16="http://schemas.microsoft.com/office/drawing/2014/main" id="{98E8CD0C-36EA-4BEF-8605-D32B65EBE67D}"/>
              </a:ext>
            </a:extLst>
          </p:cNvPr>
          <p:cNvPicPr>
            <a:picLocks noChangeAspect="1"/>
          </p:cNvPicPr>
          <p:nvPr/>
        </p:nvPicPr>
        <p:blipFill>
          <a:blip r:embed="rId3"/>
          <a:stretch>
            <a:fillRect/>
          </a:stretch>
        </p:blipFill>
        <p:spPr>
          <a:xfrm>
            <a:off x="5175242" y="3837329"/>
            <a:ext cx="3023878" cy="2383743"/>
          </a:xfrm>
          <a:prstGeom prst="rect">
            <a:avLst/>
          </a:prstGeom>
        </p:spPr>
      </p:pic>
    </p:spTree>
    <p:extLst>
      <p:ext uri="{BB962C8B-B14F-4D97-AF65-F5344CB8AC3E}">
        <p14:creationId xmlns:p14="http://schemas.microsoft.com/office/powerpoint/2010/main" val="20382697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Contech General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26259</TotalTime>
  <Words>5451</Words>
  <Application>Microsoft Office PowerPoint</Application>
  <PresentationFormat>On-screen Show (4:3)</PresentationFormat>
  <Paragraphs>520</Paragraphs>
  <Slides>111</Slides>
  <Notes>20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111</vt:i4>
      </vt:variant>
    </vt:vector>
  </HeadingPairs>
  <TitlesOfParts>
    <vt:vector size="129" baseType="lpstr">
      <vt:lpstr>Arial</vt:lpstr>
      <vt:lpstr>Arial Black</vt:lpstr>
      <vt:lpstr>Berkeley Book</vt:lpstr>
      <vt:lpstr>Bookman Old Style</vt:lpstr>
      <vt:lpstr>Calibri</vt:lpstr>
      <vt:lpstr>Corbel</vt:lpstr>
      <vt:lpstr>Courier New</vt:lpstr>
      <vt:lpstr>Gill Sans MT</vt:lpstr>
      <vt:lpstr>Myriad Pro</vt:lpstr>
      <vt:lpstr>Tahoma</vt:lpstr>
      <vt:lpstr>Times</vt:lpstr>
      <vt:lpstr>Times New Roman</vt:lpstr>
      <vt:lpstr>Wingdings</vt:lpstr>
      <vt:lpstr>Wingdings 3</vt:lpstr>
      <vt:lpstr>Origin</vt:lpstr>
      <vt:lpstr>2_Contech General Template</vt:lpstr>
      <vt:lpstr>Office Theme</vt:lpstr>
      <vt:lpstr>Default Design</vt:lpstr>
      <vt:lpstr>Township Meeting What is your road I.Q. </vt:lpstr>
      <vt:lpstr>Life is Hard</vt:lpstr>
      <vt:lpstr>Know Your Job</vt:lpstr>
      <vt:lpstr>Today will be a series of questions that road officials should know.</vt:lpstr>
      <vt:lpstr>Question:  Liability Excuses</vt:lpstr>
      <vt:lpstr>Our Legal Duty to Motorists- Roads</vt:lpstr>
      <vt:lpstr>PowerPoint Presentation</vt:lpstr>
      <vt:lpstr>Budgets</vt:lpstr>
      <vt:lpstr>Load Limit Sign Example</vt:lpstr>
      <vt:lpstr>Load Limit Sign</vt:lpstr>
      <vt:lpstr>Renting township equipment</vt:lpstr>
      <vt:lpstr>Board Meetings</vt:lpstr>
      <vt:lpstr>Kansas Open Meetings Act</vt:lpstr>
      <vt:lpstr>Kansas Open Meetings Act</vt:lpstr>
      <vt:lpstr>Boundary Road Responsibility</vt:lpstr>
      <vt:lpstr>Agreements between road agencies  KSA 68-169</vt:lpstr>
      <vt:lpstr>Weight Limit Sign</vt:lpstr>
      <vt:lpstr>Logic Check</vt:lpstr>
      <vt:lpstr>Drainage</vt:lpstr>
      <vt:lpstr>Does this make it safer?</vt:lpstr>
      <vt:lpstr>Public Safety –Make it Better</vt:lpstr>
      <vt:lpstr>Make it Better</vt:lpstr>
      <vt:lpstr>Making it safer</vt:lpstr>
      <vt:lpstr>Mailboxes</vt:lpstr>
      <vt:lpstr>Crashworthy Mailbox</vt:lpstr>
      <vt:lpstr>Unsafe Obstructions</vt:lpstr>
      <vt:lpstr>Handrail Removal</vt:lpstr>
      <vt:lpstr>Handrail Removal</vt:lpstr>
      <vt:lpstr>Steel handrails</vt:lpstr>
      <vt:lpstr>Road Right-of-way </vt:lpstr>
      <vt:lpstr>Road Easements</vt:lpstr>
      <vt:lpstr>What can we do on the right-of-way</vt:lpstr>
      <vt:lpstr>What we cannot do</vt:lpstr>
      <vt:lpstr>What can adjacent land owner do?</vt:lpstr>
      <vt:lpstr>Our authority</vt:lpstr>
      <vt:lpstr>Getting run over</vt:lpstr>
      <vt:lpstr>Farming right-of-way </vt:lpstr>
      <vt:lpstr>Farming right-of-way </vt:lpstr>
      <vt:lpstr>Farming R/W is Unlawful</vt:lpstr>
      <vt:lpstr>Farming R/W is Unlawful</vt:lpstr>
      <vt:lpstr>Obstruction flier from KCAMP</vt:lpstr>
      <vt:lpstr>Obstructions</vt:lpstr>
      <vt:lpstr>Obstruction</vt:lpstr>
      <vt:lpstr>Traffic Hazards on the right-of-way </vt:lpstr>
      <vt:lpstr>Whose Tree?</vt:lpstr>
      <vt:lpstr>Whose Tree?</vt:lpstr>
      <vt:lpstr>Trees</vt:lpstr>
      <vt:lpstr>Tree Ownership</vt:lpstr>
      <vt:lpstr>Street Trees</vt:lpstr>
      <vt:lpstr>Trimming Trees</vt:lpstr>
      <vt:lpstr>Trimming Trees</vt:lpstr>
      <vt:lpstr>Trimming Trees</vt:lpstr>
      <vt:lpstr>Trees on right-of-way line</vt:lpstr>
      <vt:lpstr>Trees on right-of-way line</vt:lpstr>
      <vt:lpstr>Private Lines</vt:lpstr>
      <vt:lpstr>Private Lines</vt:lpstr>
      <vt:lpstr>Question:  What makes a good road?</vt:lpstr>
      <vt:lpstr>Drainage Drainage Drainage  &amp; Drainage</vt:lpstr>
      <vt:lpstr>Enemies of a Gravel Road?</vt:lpstr>
      <vt:lpstr>Enemies of a Gravel Road?</vt:lpstr>
      <vt:lpstr>Cross Slope (crown)</vt:lpstr>
      <vt:lpstr>Cross Slope (crown)</vt:lpstr>
      <vt:lpstr>Every grader should have a Slopemeter - $200.</vt:lpstr>
      <vt:lpstr>Can use a string line and rulers to check crown.  There should be a minimum of  5” crown in center 20 feet. </vt:lpstr>
      <vt:lpstr>PowerPoint Presentation</vt:lpstr>
      <vt:lpstr>Common Problem Water runs down driveway</vt:lpstr>
      <vt:lpstr>Potholes</vt:lpstr>
      <vt:lpstr>Potholes-always have insufficient  crown</vt:lpstr>
      <vt:lpstr>Potholes</vt:lpstr>
      <vt:lpstr>Wet Weather: Potholes</vt:lpstr>
      <vt:lpstr>Potholes-Check Crown! </vt:lpstr>
      <vt:lpstr>Rutting</vt:lpstr>
      <vt:lpstr>Wet Weather: Mudholes</vt:lpstr>
      <vt:lpstr>Mudhole coming !</vt:lpstr>
      <vt:lpstr>Question: What is the cause of false shoulders?</vt:lpstr>
      <vt:lpstr>Crown &amp; Rotating cutting edges</vt:lpstr>
      <vt:lpstr>Leachrod</vt:lpstr>
      <vt:lpstr>High shoulder caused by worn blades</vt:lpstr>
      <vt:lpstr>Proper Crown Summary </vt:lpstr>
      <vt:lpstr>Question :  What is the speed limit on a gravel road?</vt:lpstr>
      <vt:lpstr>     Question:  What is the legal standard for signs on township roads?</vt:lpstr>
      <vt:lpstr>Question:  Who enforces signing standards in the MUTCD?</vt:lpstr>
      <vt:lpstr>PowerPoint Presentation</vt:lpstr>
      <vt:lpstr>Question:  What safety apparel is grader operator required to wear when outside the cab?</vt:lpstr>
      <vt:lpstr>Question: What type of signs on township roads must be authorized by county commission? </vt:lpstr>
      <vt:lpstr>Regulatory Signs on TWP Roads</vt:lpstr>
      <vt:lpstr>Question:  What signs can township install without consulting county?</vt:lpstr>
      <vt:lpstr>Question:  How high should a sign be mounted above edge of road.</vt:lpstr>
      <vt:lpstr>Mounting Height with advisory speed plaque</vt:lpstr>
      <vt:lpstr>Question:  How far should sign be set from edge of road?</vt:lpstr>
      <vt:lpstr>Question:  How big of a wood post can be used for a sign?</vt:lpstr>
      <vt:lpstr>Question: Turn Sign should be used where the advisory speed is ______  MPH or less?</vt:lpstr>
      <vt:lpstr>Curve Sign</vt:lpstr>
      <vt:lpstr>Object Markers</vt:lpstr>
      <vt:lpstr>Object Markers Missing</vt:lpstr>
      <vt:lpstr>Wide Farm Equipment</vt:lpstr>
      <vt:lpstr>OM-2 where farm equipment is an issue</vt:lpstr>
      <vt:lpstr>Sign night time visibility</vt:lpstr>
      <vt:lpstr>MUTCD Language : Section 2A.09 Maintaining Minimum Retroreflectivity </vt:lpstr>
      <vt:lpstr>K.S.A. 8-2005</vt:lpstr>
      <vt:lpstr>K.S.A. 8-2005 (continued)</vt:lpstr>
      <vt:lpstr>County Responsibility on TWP Roads</vt:lpstr>
      <vt:lpstr>Traffic Control for Dragging</vt:lpstr>
      <vt:lpstr>PowerPoint Presentation</vt:lpstr>
      <vt:lpstr>Traffic Control-Dragging </vt:lpstr>
      <vt:lpstr>Traffic Control </vt:lpstr>
      <vt:lpstr>Question: Where can townships get training</vt:lpstr>
      <vt:lpstr>Kansas LTAP Website </vt:lpstr>
      <vt:lpstr>Documents you should have.</vt:lpstr>
      <vt:lpstr>Things to remember</vt:lpstr>
      <vt:lpstr>Finished – Thank You</vt:lpstr>
    </vt:vector>
  </TitlesOfParts>
  <Company>Bowers Civil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KCHA Spring Meeting 2010</dc:title>
  <dc:creator>Norm Bowers</dc:creator>
  <dc:description>Talk for KCHA meeting spring 2010</dc:description>
  <cp:lastModifiedBy>Norm Bowers</cp:lastModifiedBy>
  <cp:revision>1442</cp:revision>
  <cp:lastPrinted>2000-06-21T14:07:43Z</cp:lastPrinted>
  <dcterms:created xsi:type="dcterms:W3CDTF">1999-06-03T17:03:16Z</dcterms:created>
  <dcterms:modified xsi:type="dcterms:W3CDTF">2020-02-13T23:14:58Z</dcterms:modified>
</cp:coreProperties>
</file>